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320" r:id="rId3"/>
    <p:sldId id="321" r:id="rId4"/>
    <p:sldId id="257" r:id="rId5"/>
    <p:sldId id="339" r:id="rId6"/>
    <p:sldId id="340" r:id="rId7"/>
    <p:sldId id="341" r:id="rId8"/>
    <p:sldId id="344" r:id="rId9"/>
    <p:sldId id="258" r:id="rId10"/>
    <p:sldId id="342" r:id="rId11"/>
    <p:sldId id="263" r:id="rId12"/>
    <p:sldId id="264" r:id="rId13"/>
    <p:sldId id="322" r:id="rId14"/>
    <p:sldId id="323" r:id="rId15"/>
    <p:sldId id="324" r:id="rId16"/>
    <p:sldId id="325" r:id="rId17"/>
    <p:sldId id="326" r:id="rId18"/>
    <p:sldId id="266" r:id="rId19"/>
    <p:sldId id="328" r:id="rId20"/>
    <p:sldId id="329" r:id="rId21"/>
    <p:sldId id="267" r:id="rId22"/>
    <p:sldId id="268" r:id="rId23"/>
    <p:sldId id="270" r:id="rId24"/>
    <p:sldId id="330" r:id="rId25"/>
    <p:sldId id="276" r:id="rId26"/>
    <p:sldId id="331" r:id="rId27"/>
    <p:sldId id="332" r:id="rId28"/>
    <p:sldId id="333" r:id="rId29"/>
    <p:sldId id="336" r:id="rId30"/>
    <p:sldId id="337" r:id="rId31"/>
    <p:sldId id="334" r:id="rId32"/>
    <p:sldId id="335" r:id="rId33"/>
    <p:sldId id="295" r:id="rId34"/>
    <p:sldId id="296" r:id="rId35"/>
    <p:sldId id="301" r:id="rId36"/>
    <p:sldId id="302" r:id="rId37"/>
    <p:sldId id="311" r:id="rId38"/>
    <p:sldId id="309" r:id="rId39"/>
    <p:sldId id="310" r:id="rId40"/>
    <p:sldId id="300" r:id="rId41"/>
    <p:sldId id="345" r:id="rId42"/>
    <p:sldId id="316" r:id="rId43"/>
    <p:sldId id="313" r:id="rId44"/>
    <p:sldId id="317" r:id="rId45"/>
    <p:sldId id="290" r:id="rId46"/>
    <p:sldId id="292" r:id="rId47"/>
    <p:sldId id="314" r:id="rId48"/>
    <p:sldId id="338" r:id="rId49"/>
    <p:sldId id="343" r:id="rId50"/>
    <p:sldId id="280" r:id="rId51"/>
    <p:sldId id="281" r:id="rId52"/>
    <p:sldId id="282" r:id="rId53"/>
    <p:sldId id="283" r:id="rId54"/>
    <p:sldId id="284" r:id="rId55"/>
    <p:sldId id="285" r:id="rId56"/>
    <p:sldId id="286" r:id="rId57"/>
    <p:sldId id="287" r:id="rId58"/>
    <p:sldId id="288" r:id="rId59"/>
    <p:sldId id="289" r:id="rId60"/>
    <p:sldId id="271" r:id="rId61"/>
    <p:sldId id="272" r:id="rId62"/>
    <p:sldId id="273" r:id="rId63"/>
    <p:sldId id="274" r:id="rId64"/>
    <p:sldId id="277" r:id="rId65"/>
    <p:sldId id="278" r:id="rId66"/>
    <p:sldId id="279" r:id="rId6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D9EC9"/>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79604" autoAdjust="0"/>
  </p:normalViewPr>
  <p:slideViewPr>
    <p:cSldViewPr snapToGrid="0">
      <p:cViewPr varScale="1">
        <p:scale>
          <a:sx n="47" d="100"/>
          <a:sy n="47" d="100"/>
        </p:scale>
        <p:origin x="729" y="24"/>
      </p:cViewPr>
      <p:guideLst/>
    </p:cSldViewPr>
  </p:slideViewPr>
  <p:notesTextViewPr>
    <p:cViewPr>
      <p:scale>
        <a:sx n="1" d="1"/>
        <a:sy n="1" d="1"/>
      </p:scale>
      <p:origin x="0" y="0"/>
    </p:cViewPr>
  </p:notesTextViewPr>
  <p:sorterViewPr>
    <p:cViewPr>
      <p:scale>
        <a:sx n="100" d="100"/>
        <a:sy n="100" d="100"/>
      </p:scale>
      <p:origin x="0" y="-225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science.org/doi/10.1126/science.abl3533#F1"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science.org/doi/10.1126/science.abl3533#F1"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8821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xfrm>
            <a:off x="381000" y="685800"/>
            <a:ext cx="6096000" cy="3429000"/>
          </a:xfrm>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pPr marL="335280" indent="-335280">
              <a:buSzPct val="100000"/>
              <a:buChar char="•"/>
              <a:defRPr sz="1500"/>
            </a:pPr>
            <a:r>
              <a:rPr dirty="0"/>
              <a:t>we created an alignment and variant calling workflow that matches the one used by the 1000 Genomes Project on GRCh38. That way, since the workflow is identical, it allows us to directly compare the effects of the GRCh38 and CHM13 reference genomes</a:t>
            </a:r>
          </a:p>
          <a:p>
            <a:pPr marL="335280" indent="-335280">
              <a:buSzPct val="100000"/>
              <a:buChar char="•"/>
              <a:defRPr sz="1500"/>
            </a:pPr>
            <a:r>
              <a:rPr dirty="0"/>
              <a:t>Because the 1000 Genomes dataset is so large, where just the raw sequencing reads take up 96 Tb of data, we ended up doing all of this computation on </a:t>
            </a:r>
            <a:r>
              <a:rPr dirty="0" err="1"/>
              <a:t>AnVIL</a:t>
            </a:r>
            <a:r>
              <a:rPr dirty="0"/>
              <a:t>, which is a cloud analysis platform that allowed us to finish all of the alignment and variant calling in just a few </a:t>
            </a:r>
            <a:r>
              <a:rPr lang="en-US" dirty="0"/>
              <a:t>weeks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xfrm>
            <a:off x="381000" y="685800"/>
            <a:ext cx="6096000" cy="3429000"/>
          </a:xfrm>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pPr marL="335280" indent="-335280">
              <a:buSzPct val="100000"/>
              <a:buChar char="•"/>
              <a:defRPr sz="1500"/>
            </a:pPr>
            <a:r>
              <a:rPr dirty="0"/>
              <a:t>we created an alignment and variant calling workflow that matches the one used by the 1000 Genomes Project on GRCh38. That way, since the workflow is identical, it allows us to directly compare the effects of the GRCh38 and CHM13 reference genomes</a:t>
            </a:r>
          </a:p>
          <a:p>
            <a:pPr marL="335280" indent="-335280">
              <a:buSzPct val="100000"/>
              <a:buChar char="•"/>
              <a:defRPr sz="1500"/>
            </a:pPr>
            <a:r>
              <a:rPr dirty="0"/>
              <a:t>Because the 1000 Genomes dataset is so large, where just the raw sequencing reads take up 96 Tb of data, we ended up doing all of this computation on </a:t>
            </a:r>
            <a:r>
              <a:rPr dirty="0" err="1"/>
              <a:t>AnVIL</a:t>
            </a:r>
            <a:r>
              <a:rPr dirty="0"/>
              <a:t>, which is a cloud analysis platform that allowed us to finish all of the alignment and variant calling in just a few </a:t>
            </a:r>
            <a:r>
              <a:rPr lang="en-US" dirty="0"/>
              <a:t>weeks</a:t>
            </a:r>
            <a:endParaRPr dirty="0"/>
          </a:p>
        </p:txBody>
      </p:sp>
    </p:spTree>
    <p:extLst>
      <p:ext uri="{BB962C8B-B14F-4D97-AF65-F5344CB8AC3E}">
        <p14:creationId xmlns:p14="http://schemas.microsoft.com/office/powerpoint/2010/main" val="3918326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xfrm>
            <a:off x="381000" y="685800"/>
            <a:ext cx="6096000" cy="3429000"/>
          </a:xfrm>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pPr marL="335280" indent="-335280">
              <a:buSzPct val="100000"/>
              <a:buChar char="•"/>
              <a:defRPr sz="1500"/>
            </a:pPr>
            <a:r>
              <a:rPr dirty="0"/>
              <a:t>we created an alignment and variant calling workflow that matches the one used by the 1000 Genomes Project on GRCh38. That way, since the workflow is identical, it allows us to directly compare the effects of the GRCh38 and CHM13 reference genomes</a:t>
            </a:r>
          </a:p>
          <a:p>
            <a:pPr marL="335280" indent="-335280">
              <a:buSzPct val="100000"/>
              <a:buChar char="•"/>
              <a:defRPr sz="1500"/>
            </a:pPr>
            <a:r>
              <a:rPr dirty="0"/>
              <a:t>Because the 1000 Genomes dataset is so large, where just the raw sequencing reads take up 96 Tb of data, we ended up doing all of this computation on </a:t>
            </a:r>
            <a:r>
              <a:rPr dirty="0" err="1"/>
              <a:t>AnVIL</a:t>
            </a:r>
            <a:r>
              <a:rPr dirty="0"/>
              <a:t>, which is a cloud analysis platform that allowed us to finish all of the alignment and variant calling in just a few </a:t>
            </a:r>
            <a:r>
              <a:rPr lang="en-US" dirty="0"/>
              <a:t>weeks</a:t>
            </a:r>
            <a:endParaRPr dirty="0"/>
          </a:p>
        </p:txBody>
      </p:sp>
    </p:spTree>
    <p:extLst>
      <p:ext uri="{BB962C8B-B14F-4D97-AF65-F5344CB8AC3E}">
        <p14:creationId xmlns:p14="http://schemas.microsoft.com/office/powerpoint/2010/main" val="1008029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991427f8f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991427f8f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2D72"/>
              </a:buClr>
              <a:buSzPts val="1100"/>
              <a:buFont typeface="Arial"/>
              <a:buNone/>
            </a:pPr>
            <a:r>
              <a:rPr lang="en-US" sz="800" b="0" dirty="0" err="1">
                <a:solidFill>
                  <a:srgbClr val="0E039E"/>
                </a:solidFill>
                <a:highlight>
                  <a:schemeClr val="lt1"/>
                </a:highlight>
                <a:uFill>
                  <a:noFill/>
                </a:uFill>
                <a:latin typeface="Verdana"/>
                <a:ea typeface="Verdana"/>
                <a:cs typeface="Verdana"/>
                <a:sym typeface="Verdana"/>
              </a:rPr>
              <a:t>AnVIL</a:t>
            </a:r>
            <a:r>
              <a:rPr lang="en-US" sz="800" b="0" dirty="0">
                <a:solidFill>
                  <a:srgbClr val="0E039E"/>
                </a:solidFill>
                <a:highlight>
                  <a:schemeClr val="lt1"/>
                </a:highlight>
                <a:uFill>
                  <a:noFill/>
                </a:uFill>
                <a:latin typeface="Verdana"/>
                <a:ea typeface="Verdana"/>
                <a:cs typeface="Verdana"/>
                <a:sym typeface="Verdana"/>
              </a:rPr>
              <a:t> is a cloud computing platform developed to facilitate reproducible science AND large scale analyses.</a:t>
            </a:r>
            <a:br>
              <a:rPr lang="en-US" sz="800" b="0" dirty="0">
                <a:solidFill>
                  <a:srgbClr val="0E039E"/>
                </a:solidFill>
                <a:highlight>
                  <a:schemeClr val="lt1"/>
                </a:highlight>
                <a:uFill>
                  <a:noFill/>
                </a:uFill>
                <a:latin typeface="Verdana"/>
                <a:ea typeface="Verdana"/>
                <a:cs typeface="Verdana"/>
                <a:sym typeface="Verdana"/>
              </a:rPr>
            </a:br>
            <a:br>
              <a:rPr lang="en-US" sz="800" b="0" dirty="0">
                <a:solidFill>
                  <a:srgbClr val="0E039E"/>
                </a:solidFill>
                <a:highlight>
                  <a:schemeClr val="lt1"/>
                </a:highlight>
                <a:uFill>
                  <a:noFill/>
                </a:uFill>
                <a:latin typeface="Verdana"/>
                <a:ea typeface="Verdana"/>
                <a:cs typeface="Verdana"/>
                <a:sym typeface="Verdana"/>
              </a:rPr>
            </a:br>
            <a:r>
              <a:rPr lang="en-US" sz="800" b="0" dirty="0">
                <a:solidFill>
                  <a:srgbClr val="0E039E"/>
                </a:solidFill>
                <a:highlight>
                  <a:schemeClr val="lt1"/>
                </a:highlight>
                <a:uFill>
                  <a:noFill/>
                </a:uFill>
                <a:latin typeface="Verdana"/>
                <a:ea typeface="Verdana"/>
                <a:cs typeface="Verdana"/>
                <a:sym typeface="Verdana"/>
              </a:rPr>
              <a:t>It integrates a number of services: terra, </a:t>
            </a:r>
            <a:r>
              <a:rPr lang="en-US" sz="800" b="0" dirty="0" err="1">
                <a:solidFill>
                  <a:srgbClr val="0E039E"/>
                </a:solidFill>
                <a:highlight>
                  <a:schemeClr val="lt1"/>
                </a:highlight>
                <a:uFill>
                  <a:noFill/>
                </a:uFill>
                <a:latin typeface="Verdana"/>
                <a:ea typeface="Verdana"/>
                <a:cs typeface="Verdana"/>
                <a:sym typeface="Verdana"/>
              </a:rPr>
              <a:t>jupyter</a:t>
            </a:r>
            <a:r>
              <a:rPr lang="en-US" sz="800" b="0" dirty="0">
                <a:solidFill>
                  <a:srgbClr val="0E039E"/>
                </a:solidFill>
                <a:highlight>
                  <a:schemeClr val="lt1"/>
                </a:highlight>
                <a:uFill>
                  <a:noFill/>
                </a:uFill>
                <a:latin typeface="Verdana"/>
                <a:ea typeface="Verdana"/>
                <a:cs typeface="Verdana"/>
                <a:sym typeface="Verdana"/>
              </a:rPr>
              <a:t>, docker, </a:t>
            </a:r>
            <a:r>
              <a:rPr lang="en-US" sz="800" b="0" dirty="0" err="1">
                <a:solidFill>
                  <a:srgbClr val="0E039E"/>
                </a:solidFill>
                <a:highlight>
                  <a:schemeClr val="lt1"/>
                </a:highlight>
                <a:uFill>
                  <a:noFill/>
                </a:uFill>
                <a:latin typeface="Verdana"/>
                <a:ea typeface="Verdana"/>
                <a:cs typeface="Verdana"/>
                <a:sym typeface="Verdana"/>
              </a:rPr>
              <a:t>bioconductor</a:t>
            </a:r>
            <a:endParaRPr sz="1300" b="0" dirty="0">
              <a:solidFill>
                <a:srgbClr val="0A1D61"/>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991427f8f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f991427f8f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we manage data – this is publicly available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xfrm>
            <a:off x="381000" y="685800"/>
            <a:ext cx="6096000" cy="3429000"/>
          </a:xfrm>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pPr marL="335280" indent="-335280">
              <a:buSzPct val="100000"/>
              <a:buChar char="•"/>
              <a:defRPr sz="1500"/>
            </a:pPr>
            <a:r>
              <a:rPr dirty="0"/>
              <a:t>we created an alignment and variant calling workflow that matches the one used by the 1000 Genomes Project on GRCh38. That way, since the workflow is identical, it allows us to directly compare the effects of the GRCh38 and CHM13 reference genomes</a:t>
            </a:r>
          </a:p>
          <a:p>
            <a:pPr marL="335280" indent="-335280">
              <a:buSzPct val="100000"/>
              <a:buChar char="•"/>
              <a:defRPr sz="1500"/>
            </a:pPr>
            <a:r>
              <a:rPr dirty="0"/>
              <a:t>Because the 1000 Genomes dataset is so large, where just the raw sequencing reads take up 96 Tb of data, we ended up doing all of this computation on </a:t>
            </a:r>
            <a:r>
              <a:rPr dirty="0" err="1"/>
              <a:t>AnVIL</a:t>
            </a:r>
            <a:r>
              <a:rPr dirty="0"/>
              <a:t>, which is a cloud analysis platform that allowed us to finish all of the alignment and variant calling in just a few </a:t>
            </a:r>
            <a:r>
              <a:rPr lang="en-US" dirty="0"/>
              <a:t>weeks</a:t>
            </a:r>
            <a:endParaRPr dirty="0"/>
          </a:p>
        </p:txBody>
      </p:sp>
    </p:spTree>
    <p:extLst>
      <p:ext uri="{BB962C8B-B14F-4D97-AF65-F5344CB8AC3E}">
        <p14:creationId xmlns:p14="http://schemas.microsoft.com/office/powerpoint/2010/main" val="3834333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xfrm>
            <a:off x="381000" y="685800"/>
            <a:ext cx="6096000" cy="3429000"/>
          </a:xfrm>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pPr marL="335280" indent="-335280">
              <a:buSzPct val="100000"/>
              <a:buChar char="•"/>
              <a:defRPr sz="1500"/>
            </a:pPr>
            <a:r>
              <a:rPr lang="en-US" dirty="0"/>
              <a:t>Decreased mismatch rate &gt; reads are more similar to CHM13 than GRCh38</a:t>
            </a:r>
          </a:p>
          <a:p>
            <a:pPr marL="335280" indent="-335280">
              <a:buSzPct val="100000"/>
              <a:buChar char="•"/>
              <a:defRPr sz="1500"/>
            </a:pPr>
            <a:r>
              <a:rPr dirty="0"/>
              <a:t>similarly, we also observe improvements in other alignment metrics like a reduction in the total number of invalid paired reads</a:t>
            </a:r>
          </a:p>
          <a:p>
            <a:pPr marL="335280" indent="-335280">
              <a:buSzPct val="100000"/>
              <a:buChar char="•"/>
              <a:defRPr sz="1500"/>
            </a:pPr>
            <a:r>
              <a:rPr dirty="0"/>
              <a:t>we also see a decrease in the standard deviation of coverage within genes, which indicates that on CHM13 there are fewer genes that have very low or very high sequencing coverage, likely because CHM13 fixes duplicated sequences that are incorrectly represented in GRCh38</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b04d083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b04d083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see more variants overall in CHM13, presumably partially because of the added sequence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991427f8f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f991427f8f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variants per person decreased due to a reduction in the number of spurious variants (esp in complex regions).</a:t>
            </a:r>
            <a:endParaRPr/>
          </a:p>
          <a:p>
            <a:pPr marL="0" lvl="0" indent="0" algn="l" rtl="0">
              <a:spcBef>
                <a:spcPts val="0"/>
              </a:spcBef>
              <a:spcAft>
                <a:spcPts val="0"/>
              </a:spcAft>
              <a:buNone/>
            </a:pPr>
            <a:endParaRPr/>
          </a:p>
          <a:p>
            <a:pPr marL="0" lvl="0" indent="0" algn="l" rtl="0">
              <a:spcBef>
                <a:spcPts val="0"/>
              </a:spcBef>
              <a:spcAft>
                <a:spcPts val="0"/>
              </a:spcAft>
              <a:buNone/>
            </a:pPr>
            <a:r>
              <a:rPr lang="en"/>
              <a:t>Greater shift in homozygous vs heterozygous -- improvements in rare alleles, consensus errors, structural errors in CHM13 vs GRCh38</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81000" y="685800"/>
            <a:ext cx="6096000" cy="3429000"/>
          </a:xfrm>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pPr marL="335280" indent="-335280">
              <a:buSzPct val="100000"/>
              <a:buChar char="•"/>
              <a:defRPr sz="1500"/>
            </a:pPr>
            <a:r>
              <a:t>so that was short-read alignment - how about variant calling</a:t>
            </a:r>
          </a:p>
          <a:p>
            <a:pPr marL="228600" indent="-228600">
              <a:buSzPct val="100000"/>
              <a:buChar char="•"/>
              <a:defRPr sz="1500"/>
            </a:pPr>
            <a:r>
              <a:t>this is the allele frequency spectrum we see for short-read variants, which looks more or less normal, but I’m going to point out two parts of this plot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xfrm>
            <a:off x="381000" y="685800"/>
            <a:ext cx="6096000" cy="3429000"/>
          </a:xfrm>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pPr marL="228600" indent="-228600">
              <a:buSzPct val="100000"/>
              <a:buChar char="•"/>
              <a:defRPr sz="1500"/>
            </a:pPr>
            <a:r>
              <a:rPr dirty="0"/>
              <a:t>a reference genome is an essential resource for any species; almost all sequencing data is compared to the reference</a:t>
            </a:r>
          </a:p>
          <a:p>
            <a:pPr marL="228600" indent="-228600">
              <a:buSzPct val="100000"/>
              <a:buChar char="•"/>
              <a:defRPr sz="1500"/>
            </a:pPr>
            <a:r>
              <a:rPr dirty="0"/>
              <a:t>so the quality of the reference that you’re using is important</a:t>
            </a:r>
          </a:p>
          <a:p>
            <a:pPr marL="228600" indent="-228600">
              <a:buSzPct val="100000"/>
              <a:buChar char="•"/>
              <a:defRPr sz="1500"/>
            </a:pPr>
            <a:r>
              <a:rPr dirty="0"/>
              <a:t>the first draft of the human reference genome was released in 2000 by the human genome project. GRCh38, the current human reference genome, is the descendant of that first draft and has undergone years of improvements, and it forms the basis of most genomic analysis today</a:t>
            </a:r>
          </a:p>
          <a:p>
            <a:pPr marL="228600" indent="-228600">
              <a:buSzPct val="100000"/>
              <a:buChar char="•"/>
              <a:defRPr sz="1500"/>
            </a:pPr>
            <a:r>
              <a:rPr dirty="0"/>
              <a:t>because the human reference genome was assembled using short read sequencing, it had to deal with a lot of the limitations of short read genome assembly, which is that it’s unable to resolve some of the more complex regions of the genome</a:t>
            </a:r>
          </a:p>
          <a:p>
            <a:pPr marL="228600" indent="-228600">
              <a:buSzPct val="100000"/>
              <a:buChar char="•"/>
              <a:defRPr sz="1500"/>
            </a:pPr>
            <a:r>
              <a:rPr dirty="0"/>
              <a:t>so despite decades of improvement after that initial assembly, GRCh38 still includes several missing, incorrect, or artificially represented sequences</a:t>
            </a:r>
            <a:endParaRPr lang="en-US" dirty="0"/>
          </a:p>
          <a:p>
            <a:pPr marL="228600" indent="-228600">
              <a:buSzPct val="100000"/>
              <a:buChar char="•"/>
              <a:defRPr sz="1500"/>
            </a:pPr>
            <a:r>
              <a:rPr lang="en-US" dirty="0"/>
              <a:t>What we want is a genome without any gaps, where each chromosome is complete from Telomere to telomere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xfrm>
            <a:off x="381000" y="685800"/>
            <a:ext cx="6096000" cy="3429000"/>
          </a:xfrm>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pPr marL="491744" indent="-491744">
              <a:buSzPct val="100000"/>
              <a:buChar char="•"/>
              <a:defRPr sz="1500"/>
            </a:pPr>
            <a:r>
              <a:rPr dirty="0"/>
              <a:t>the first is this section on the right, which shows variants with an allele frequency of 1, meaning that everyone in our dataset carries this variant, but not the reference genome</a:t>
            </a:r>
          </a:p>
          <a:p>
            <a:pPr marL="491744" indent="-491744">
              <a:buSzPct val="100000"/>
              <a:buChar char="•"/>
              <a:defRPr sz="1500"/>
            </a:pPr>
            <a:r>
              <a:rPr dirty="0"/>
              <a:t>you can see that that blue line is above the orange, meaning that we observe way more of these fixed variants in GRCh38 than in CHM13, and we actually attribute this to errors in the reference genome. If GRCh38 has an error, most likely nobody else you sequence will have that same error, and it gives the appearance of a variant that everyone carries</a:t>
            </a:r>
          </a:p>
          <a:p>
            <a:pPr marL="491744" indent="-491744">
              <a:buSzPct val="100000"/>
              <a:buChar char="•"/>
              <a:defRPr sz="1500"/>
            </a:pPr>
            <a:r>
              <a:rPr dirty="0"/>
              <a:t>so in CHM13, without these errors, we see a lower number of these false fixed variants because we have fewer errors</a:t>
            </a:r>
            <a:endParaRPr lang="en-US" dirty="0"/>
          </a:p>
          <a:p>
            <a:pPr marL="491744" indent="-491744">
              <a:buSzPct val="100000"/>
              <a:buChar char="•"/>
              <a:defRPr sz="1500"/>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overall downward shift for CHM13 is due to the ancestry differences between the references. “Because GRCh38 was predominantly African American ancestry, it was enriched for rare variation, which manifests as common variation in a sample of other genomes.”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marL="335280" indent="-335280">
              <a:buSzPct val="100000"/>
              <a:buChar char="•"/>
              <a:defRPr sz="1500"/>
            </a:pPr>
            <a:r>
              <a:t>the reason why this peak occurs is that there are collapsed duplications throughout GRCh38, where you have two copies of a sequence that are almost identical except for one or two bases</a:t>
            </a:r>
          </a:p>
          <a:p>
            <a:pPr marL="335280" indent="-335280">
              <a:buSzPct val="100000"/>
              <a:buChar char="•"/>
              <a:defRPr sz="1500"/>
            </a:pPr>
            <a:r>
              <a:t>when you align sequencing reads to this collapsed duplication, all the reads align to this one copy in the reference. So at sites where the two copies are different, you get variants that appear to be heterozygous in every single sample, when in reality they just represent the two different copies</a:t>
            </a:r>
          </a:p>
          <a:p>
            <a:pPr marL="228600" indent="-228600">
              <a:buSzPct val="100000"/>
              <a:buChar char="•"/>
              <a:defRPr sz="1500"/>
            </a:pPr>
            <a:r>
              <a:t>it’s kind of hard to see because the y axis is log scaled, but when aligning to CHM13, which correctly separates out these duplications, we observe a decrease in these false heterozygous variants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marL="335280" indent="-335280">
              <a:buSzPct val="100000"/>
              <a:buChar char="•"/>
              <a:defRPr sz="1500"/>
            </a:pPr>
            <a:r>
              <a:t>the reason why this peak occurs is that there are collapsed duplications throughout GRCh38, where you have two copies of a sequence that are almost identical except for one or two bases</a:t>
            </a:r>
          </a:p>
          <a:p>
            <a:pPr marL="335280" indent="-335280">
              <a:buSzPct val="100000"/>
              <a:buChar char="•"/>
              <a:defRPr sz="1500"/>
            </a:pPr>
            <a:r>
              <a:t>when you align sequencing reads to this collapsed duplication, all the reads align to this one copy in the reference. So at sites where the two copies are different, you get variants that appear to be heterozygous in every single sample, when in reality they just represent the two different copies</a:t>
            </a:r>
          </a:p>
          <a:p>
            <a:pPr marL="228600" indent="-228600">
              <a:buSzPct val="100000"/>
              <a:buChar char="•"/>
              <a:defRPr sz="1500"/>
            </a:pPr>
            <a:r>
              <a:t>it’s kind of hard to see because the y axis is log scaled, but when aligning to CHM13, which correctly separates out these duplications, we observe a decrease in these false heterozygous variants</a:t>
            </a:r>
          </a:p>
        </p:txBody>
      </p:sp>
    </p:spTree>
    <p:extLst>
      <p:ext uri="{BB962C8B-B14F-4D97-AF65-F5344CB8AC3E}">
        <p14:creationId xmlns:p14="http://schemas.microsoft.com/office/powerpoint/2010/main" val="99276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noRot="1" noChangeAspect="1"/>
          </p:cNvSpPr>
          <p:nvPr>
            <p:ph type="sldImg"/>
          </p:nvPr>
        </p:nvSpPr>
        <p:spPr>
          <a:xfrm>
            <a:off x="381000" y="685800"/>
            <a:ext cx="6096000" cy="3429000"/>
          </a:xfrm>
          <a:prstGeom prst="rect">
            <a:avLst/>
          </a:prstGeom>
        </p:spPr>
        <p:txBody>
          <a:bodyPr/>
          <a:lstStyle/>
          <a:p>
            <a:endParaRPr/>
          </a:p>
        </p:txBody>
      </p:sp>
      <p:sp>
        <p:nvSpPr>
          <p:cNvPr id="423" name="Shape 423"/>
          <p:cNvSpPr>
            <a:spLocks noGrp="1"/>
          </p:cNvSpPr>
          <p:nvPr>
            <p:ph type="body" sz="quarter" idx="1"/>
          </p:nvPr>
        </p:nvSpPr>
        <p:spPr>
          <a:prstGeom prst="rect">
            <a:avLst/>
          </a:prstGeom>
        </p:spPr>
        <p:txBody>
          <a:bodyPr/>
          <a:lstStyle/>
          <a:p>
            <a:pPr marL="228600" indent="-228600">
              <a:buSzPct val="100000"/>
              <a:buChar char="•"/>
              <a:defRPr sz="1500"/>
            </a:pPr>
            <a:r>
              <a:rPr lang="en-US" dirty="0"/>
              <a:t>in addition to improving short-read and long-read variant calling, we also know that CHM13 adds about 200 Mb of sequence that isn’t in the GRCh38 reference genome</a:t>
            </a:r>
          </a:p>
          <a:p>
            <a:pPr marL="228600" indent="-228600">
              <a:buSzPct val="100000"/>
              <a:buChar char="•"/>
              <a:defRPr sz="1500"/>
            </a:pPr>
            <a:r>
              <a:rPr lang="en-US" dirty="0"/>
              <a:t>if you look at the breakdown of where these novel sequences are in the genome, most of them are centromere proximal, or in segmentally duplicated sequences</a:t>
            </a:r>
          </a:p>
          <a:p>
            <a:pPr marL="0" indent="0">
              <a:buSzPct val="100000"/>
              <a:buNone/>
              <a:defRPr sz="1500"/>
            </a:pPr>
            <a:endParaRPr lang="en-US" dirty="0"/>
          </a:p>
          <a:p>
            <a:pPr marL="228600" indent="-228600">
              <a:buSzPct val="100000"/>
              <a:buChar char="•"/>
              <a:defRPr sz="1500"/>
            </a:pPr>
            <a:r>
              <a:rPr dirty="0"/>
              <a:t>and within these novel sequences, we also called tens of thousands of variants on each chromosome</a:t>
            </a:r>
          </a:p>
          <a:p>
            <a:pPr marL="228600" indent="-228600">
              <a:buSzPct val="100000"/>
              <a:buChar char="•"/>
              <a:defRPr sz="1500"/>
            </a:pPr>
            <a:r>
              <a:rPr dirty="0"/>
              <a:t>so these aren’t just junk regions that we don’t care about, there are lots of variants in these regions that could be biologically interesting</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noRot="1" noChangeAspect="1"/>
          </p:cNvSpPr>
          <p:nvPr>
            <p:ph type="sldImg"/>
          </p:nvPr>
        </p:nvSpPr>
        <p:spPr>
          <a:xfrm>
            <a:off x="381000" y="685800"/>
            <a:ext cx="6096000" cy="3429000"/>
          </a:xfrm>
          <a:prstGeom prst="rect">
            <a:avLst/>
          </a:prstGeom>
        </p:spPr>
        <p:txBody>
          <a:bodyPr/>
          <a:lstStyle/>
          <a:p>
            <a:endParaRPr/>
          </a:p>
        </p:txBody>
      </p:sp>
      <p:sp>
        <p:nvSpPr>
          <p:cNvPr id="423" name="Shape 423"/>
          <p:cNvSpPr>
            <a:spLocks noGrp="1"/>
          </p:cNvSpPr>
          <p:nvPr>
            <p:ph type="body" sz="quarter" idx="1"/>
          </p:nvPr>
        </p:nvSpPr>
        <p:spPr>
          <a:prstGeom prst="rect">
            <a:avLst/>
          </a:prstGeom>
        </p:spPr>
        <p:txBody>
          <a:bodyPr/>
          <a:lstStyle/>
          <a:p>
            <a:pPr marL="228600" indent="-228600">
              <a:buSzPct val="100000"/>
              <a:buChar char="•"/>
              <a:defRPr sz="1500"/>
            </a:pPr>
            <a:r>
              <a:rPr lang="en-US" dirty="0"/>
              <a:t>in addition to improving short-read and long-read variant calling, we also know that CHM13 adds about 200 Mb of sequence that isn’t in the GRCh38 reference genome</a:t>
            </a:r>
          </a:p>
          <a:p>
            <a:pPr marL="228600" indent="-228600">
              <a:buSzPct val="100000"/>
              <a:buChar char="•"/>
              <a:defRPr sz="1500"/>
            </a:pPr>
            <a:r>
              <a:rPr lang="en-US" dirty="0"/>
              <a:t>if you look at the breakdown of where these novel sequences are in the genome, most of them are centromere proximal, or in segmentally duplicated sequences</a:t>
            </a:r>
          </a:p>
          <a:p>
            <a:pPr marL="0" indent="0">
              <a:buSzPct val="100000"/>
              <a:buNone/>
              <a:defRPr sz="1500"/>
            </a:pPr>
            <a:endParaRPr lang="en-US" dirty="0"/>
          </a:p>
          <a:p>
            <a:pPr marL="228600" indent="-228600">
              <a:buSzPct val="100000"/>
              <a:buChar char="•"/>
              <a:defRPr sz="1500"/>
            </a:pPr>
            <a:r>
              <a:rPr dirty="0"/>
              <a:t>and within these novel sequences, we also called tens of thousands of variants on each chromosome</a:t>
            </a:r>
          </a:p>
          <a:p>
            <a:pPr marL="228600" indent="-228600">
              <a:buSzPct val="100000"/>
              <a:buChar char="•"/>
              <a:defRPr sz="1500"/>
            </a:pPr>
            <a:r>
              <a:rPr dirty="0"/>
              <a:t>so these aren’t just junk regions that we don’t care about, there are lots of variants in these regions that could be biologically interesting</a:t>
            </a:r>
          </a:p>
        </p:txBody>
      </p:sp>
    </p:spTree>
    <p:extLst>
      <p:ext uri="{BB962C8B-B14F-4D97-AF65-F5344CB8AC3E}">
        <p14:creationId xmlns:p14="http://schemas.microsoft.com/office/powerpoint/2010/main" val="375874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xfrm>
            <a:off x="381000" y="685800"/>
            <a:ext cx="6096000" cy="3429000"/>
          </a:xfrm>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pPr marL="228600" indent="-228600">
              <a:buSzPct val="100000"/>
              <a:buChar char="•"/>
              <a:defRPr sz="1500"/>
            </a:pPr>
            <a:r>
              <a:t>after benchmarking short reads, we moved on to comparing long-read alignment and variant calling</a:t>
            </a:r>
          </a:p>
          <a:p>
            <a:pPr marL="228600" indent="-228600">
              <a:buSzPct val="100000"/>
              <a:buChar char="•"/>
              <a:defRPr sz="1500"/>
            </a:pPr>
            <a:r>
              <a:t>to do this, we used PacBio and nanopore data from 17 diverse samples, sequenced by the Human Pangenome Reference Consortium and Genome in a Bottle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xfrm>
            <a:off x="381000" y="685800"/>
            <a:ext cx="6096000" cy="3429000"/>
          </a:xfrm>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pPr marL="228600" indent="-228600">
              <a:buSzPct val="100000"/>
              <a:buChar char="•"/>
              <a:defRPr sz="1500"/>
            </a:pPr>
            <a:r>
              <a:t>we compared long-read alignment to GRCh38 and CHM13 using two different aligners, minimap2 and winnowmap</a:t>
            </a:r>
          </a:p>
          <a:p>
            <a:pPr marL="228600" indent="-228600">
              <a:buSzPct val="100000"/>
              <a:buChar char="•"/>
              <a:defRPr sz="1500"/>
            </a:pPr>
            <a:r>
              <a:t>I’m showing just one of the metrics we compared here, which is read mismatch rate, and you can see that when using pacbio HiFi data for both of these aligners, we observe a lower rate of mismatch when aligning to CHM13</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xfrm>
            <a:off x="381000" y="685800"/>
            <a:ext cx="6096000" cy="3429000"/>
          </a:xfrm>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pPr marL="228600" indent="-228600">
              <a:buSzPct val="100000"/>
              <a:buChar char="•"/>
              <a:defRPr sz="1500"/>
            </a:pPr>
            <a:r>
              <a:t>we compared long-read alignment to GRCh38 and CHM13 using two different aligners, minimap2 and winnowmap</a:t>
            </a:r>
          </a:p>
          <a:p>
            <a:pPr marL="228600" indent="-228600">
              <a:buSzPct val="100000"/>
              <a:buChar char="•"/>
              <a:defRPr sz="1500"/>
            </a:pPr>
            <a:r>
              <a:t>I’m showing just one of the metrics we compared here, which is read mismatch rate, and you can see that when using pacbio HiFi data for both of these aligners, we observe a lower rate of mismatch when aligning to CHM13</a:t>
            </a:r>
          </a:p>
        </p:txBody>
      </p:sp>
    </p:spTree>
    <p:extLst>
      <p:ext uri="{BB962C8B-B14F-4D97-AF65-F5344CB8AC3E}">
        <p14:creationId xmlns:p14="http://schemas.microsoft.com/office/powerpoint/2010/main" val="1835621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xfrm>
            <a:off x="381000" y="685800"/>
            <a:ext cx="6096000" cy="3429000"/>
          </a:xfrm>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pPr marL="228600" indent="-228600">
              <a:buSzPct val="100000"/>
              <a:buChar char="•"/>
              <a:defRPr sz="1500"/>
            </a:pPr>
            <a:r>
              <a:rPr lang="en-US" dirty="0"/>
              <a:t>Fewer AF=1 SVs on CHM13</a:t>
            </a:r>
          </a:p>
          <a:p>
            <a:pPr marL="228600" indent="-228600">
              <a:buSzPct val="100000"/>
              <a:buChar char="•"/>
              <a:defRPr sz="1500"/>
            </a:pPr>
            <a:r>
              <a:rPr lang="en-US" dirty="0"/>
              <a:t>Additionally, CHM13 has more even del/ins ratio. GRCh38 has excess of insertions due to missing or incomplete/collapsed regions</a:t>
            </a:r>
            <a:endParaRPr dirty="0"/>
          </a:p>
        </p:txBody>
      </p:sp>
    </p:spTree>
    <p:extLst>
      <p:ext uri="{BB962C8B-B14F-4D97-AF65-F5344CB8AC3E}">
        <p14:creationId xmlns:p14="http://schemas.microsoft.com/office/powerpoint/2010/main" val="2975340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pPr marL="228600" indent="-228600">
              <a:buSzPct val="100000"/>
              <a:buChar char="•"/>
              <a:defRPr sz="1500"/>
            </a:pPr>
            <a:r>
              <a:t>the last thing we did is that we benchmarked the performance of GrCh38 and CHM13 using a set of 273 challenging medically relevant genes, defined by the Genome in a Bottle consortium</a:t>
            </a:r>
          </a:p>
          <a:p>
            <a:pPr marL="228600" indent="-228600">
              <a:buSzPct val="100000"/>
              <a:buChar char="•"/>
              <a:defRPr sz="1500"/>
            </a:pPr>
            <a:r>
              <a:t>we found that for this set of genes, we see a reduction in both false negatives and false positives, across all variant types and sequencing types</a:t>
            </a:r>
          </a:p>
          <a:p>
            <a:pPr marL="228600" indent="-228600">
              <a:buSzPct val="100000"/>
              <a:buChar char="•"/>
              <a:defRPr sz="1500"/>
            </a:pPr>
            <a:r>
              <a:t>this kind of underscores the improvement we can see when using CHM13, especially in challenging regions of the genome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pPr marL="0" indent="0">
              <a:buSzPct val="100000"/>
              <a:buNone/>
              <a:defRPr sz="1500"/>
            </a:pPr>
            <a:r>
              <a:rPr lang="en-US" dirty="0"/>
              <a:t>HiFi reads: 10-25kb (10 passes)</a:t>
            </a:r>
            <a:endParaRPr dirty="0"/>
          </a:p>
        </p:txBody>
      </p:sp>
    </p:spTree>
    <p:extLst>
      <p:ext uri="{BB962C8B-B14F-4D97-AF65-F5344CB8AC3E}">
        <p14:creationId xmlns:p14="http://schemas.microsoft.com/office/powerpoint/2010/main" val="1187279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xfrm>
            <a:off x="381000" y="685800"/>
            <a:ext cx="6096000" cy="3429000"/>
          </a:xfrm>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pPr marL="0" lvl="0" indent="0" algn="l" rtl="0">
              <a:spcBef>
                <a:spcPts val="0"/>
              </a:spcBef>
              <a:spcAft>
                <a:spcPts val="0"/>
              </a:spcAft>
              <a:buClr>
                <a:schemeClr val="dk1"/>
              </a:buClr>
              <a:buSzPts val="1100"/>
              <a:buFont typeface="Arial"/>
              <a:buNone/>
            </a:pPr>
            <a:r>
              <a:rPr lang="en-US" dirty="0"/>
              <a:t>KCNJ18: periodic muscle paralysis, including nine "pathogenic" or "likely pathogenic" </a:t>
            </a:r>
            <a:r>
              <a:rPr lang="en-US" dirty="0" err="1"/>
              <a:t>ClinVar</a:t>
            </a:r>
            <a:r>
              <a:rPr lang="en-US" dirty="0"/>
              <a:t> variants</a:t>
            </a:r>
            <a:br>
              <a:rPr lang="en-US" dirty="0"/>
            </a:br>
            <a:br>
              <a:rPr lang="en-US" dirty="0"/>
            </a:br>
            <a:r>
              <a:rPr lang="en-US" dirty="0"/>
              <a:t>Inside a collapsed duplication. Lots of variants, high coverage.</a:t>
            </a:r>
          </a:p>
        </p:txBody>
      </p:sp>
    </p:spTree>
    <p:extLst>
      <p:ext uri="{BB962C8B-B14F-4D97-AF65-F5344CB8AC3E}">
        <p14:creationId xmlns:p14="http://schemas.microsoft.com/office/powerpoint/2010/main" val="3358328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marL="0" indent="0">
              <a:buSzPct val="100000"/>
              <a:buNone/>
              <a:defRPr sz="1500"/>
            </a:pPr>
            <a:r>
              <a:rPr lang="en-US" dirty="0"/>
              <a:t>30 Mb heterochromatic region – alternating satellite sequences Hsat1 and Hsat3</a:t>
            </a:r>
            <a:endParaRPr dirty="0"/>
          </a:p>
        </p:txBody>
      </p:sp>
    </p:spTree>
    <p:extLst>
      <p:ext uri="{BB962C8B-B14F-4D97-AF65-F5344CB8AC3E}">
        <p14:creationId xmlns:p14="http://schemas.microsoft.com/office/powerpoint/2010/main" val="4171973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marL="0" indent="0">
              <a:buSzPct val="100000"/>
              <a:buNone/>
              <a:defRPr sz="1500"/>
            </a:pPr>
            <a:endParaRPr dirty="0"/>
          </a:p>
        </p:txBody>
      </p:sp>
    </p:spTree>
    <p:extLst>
      <p:ext uri="{BB962C8B-B14F-4D97-AF65-F5344CB8AC3E}">
        <p14:creationId xmlns:p14="http://schemas.microsoft.com/office/powerpoint/2010/main" val="2410928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marL="335280" indent="-335280">
              <a:buSzPct val="100000"/>
              <a:buChar char="•"/>
              <a:defRPr sz="1500"/>
            </a:pPr>
            <a:r>
              <a:rPr dirty="0"/>
              <a:t>first we compared alignment of all of this short-read data between these two reference genomes. On all of the plots I’m going to show, </a:t>
            </a:r>
            <a:r>
              <a:rPr lang="en-US" dirty="0"/>
              <a:t>lighter orange</a:t>
            </a:r>
            <a:r>
              <a:rPr dirty="0"/>
              <a:t> is GRCh38 and </a:t>
            </a:r>
            <a:r>
              <a:rPr lang="en-US" dirty="0"/>
              <a:t>deeper red</a:t>
            </a:r>
            <a:r>
              <a:rPr dirty="0"/>
              <a:t> is CHM13</a:t>
            </a:r>
          </a:p>
          <a:p>
            <a:pPr marL="335280" indent="-335280">
              <a:buSzPct val="100000"/>
              <a:buChar char="•"/>
              <a:defRPr sz="1500"/>
            </a:pPr>
            <a:r>
              <a:rPr dirty="0"/>
              <a:t>this histogram represents the read mismatch rate for the </a:t>
            </a:r>
            <a:r>
              <a:rPr dirty="0" err="1"/>
              <a:t>european</a:t>
            </a:r>
            <a:r>
              <a:rPr dirty="0"/>
              <a:t> population of 1000 Genomes. I’m just showing one population for simplicity, but we observe the same patterns across all populations</a:t>
            </a:r>
          </a:p>
        </p:txBody>
      </p:sp>
    </p:spTree>
    <p:extLst>
      <p:ext uri="{BB962C8B-B14F-4D97-AF65-F5344CB8AC3E}">
        <p14:creationId xmlns:p14="http://schemas.microsoft.com/office/powerpoint/2010/main" val="85036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marL="335280" indent="-335280">
              <a:buSzPct val="100000"/>
              <a:buChar char="•"/>
              <a:defRPr sz="1500"/>
            </a:pPr>
            <a:r>
              <a:rPr lang="en-US" dirty="0"/>
              <a:t>first we compared alignment of all of this short-read data between these two reference genomes. On all of the plots I’m going to show, lighter orange is GRCh38 and deeper red is CHM13</a:t>
            </a:r>
          </a:p>
          <a:p>
            <a:pPr marL="335280" indent="-335280">
              <a:buSzPct val="100000"/>
              <a:buChar char="•"/>
              <a:defRPr sz="1500"/>
            </a:pPr>
            <a:r>
              <a:rPr lang="en-US" dirty="0"/>
              <a:t>this histogram represents the read mismatch rate for the </a:t>
            </a:r>
            <a:r>
              <a:rPr lang="en-US" dirty="0" err="1"/>
              <a:t>european</a:t>
            </a:r>
            <a:r>
              <a:rPr lang="en-US" dirty="0"/>
              <a:t> population of 1000 Genomes. I’m just showing one population for simplicity, but we observe the same patterns across all population</a:t>
            </a:r>
          </a:p>
        </p:txBody>
      </p:sp>
    </p:spTree>
    <p:extLst>
      <p:ext uri="{BB962C8B-B14F-4D97-AF65-F5344CB8AC3E}">
        <p14:creationId xmlns:p14="http://schemas.microsoft.com/office/powerpoint/2010/main" val="2380820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marL="335280" indent="-335280">
              <a:buSzPct val="100000"/>
              <a:buChar char="•"/>
              <a:defRPr sz="1500"/>
            </a:pPr>
            <a:endParaRPr lang="en-US" dirty="0"/>
          </a:p>
        </p:txBody>
      </p:sp>
    </p:spTree>
    <p:extLst>
      <p:ext uri="{BB962C8B-B14F-4D97-AF65-F5344CB8AC3E}">
        <p14:creationId xmlns:p14="http://schemas.microsoft.com/office/powerpoint/2010/main" val="2091335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marL="335280" indent="-335280">
              <a:buSzPct val="100000"/>
              <a:buChar char="•"/>
              <a:defRPr sz="1500"/>
            </a:pPr>
            <a:endParaRPr lang="en-US" dirty="0"/>
          </a:p>
        </p:txBody>
      </p:sp>
    </p:spTree>
    <p:extLst>
      <p:ext uri="{BB962C8B-B14F-4D97-AF65-F5344CB8AC3E}">
        <p14:creationId xmlns:p14="http://schemas.microsoft.com/office/powerpoint/2010/main" val="3256375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381000" y="685800"/>
            <a:ext cx="6096000" cy="3429000"/>
          </a:xfrm>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marL="335280" indent="-335280">
              <a:buSzPct val="100000"/>
              <a:buChar char="•"/>
              <a:defRPr sz="1500"/>
            </a:pPr>
            <a:endParaRPr lang="en-US" dirty="0"/>
          </a:p>
        </p:txBody>
      </p:sp>
    </p:spTree>
    <p:extLst>
      <p:ext uri="{BB962C8B-B14F-4D97-AF65-F5344CB8AC3E}">
        <p14:creationId xmlns:p14="http://schemas.microsoft.com/office/powerpoint/2010/main" val="440005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marL="0" indent="0">
              <a:buSzPct val="100000"/>
              <a:buNone/>
              <a:defRPr sz="1500"/>
            </a:pPr>
            <a:r>
              <a:rPr lang="en-US" sz="1800" b="0" i="0" u="none" strike="noStrike" dirty="0">
                <a:solidFill>
                  <a:srgbClr val="000000"/>
                </a:solidFill>
                <a:effectLst/>
                <a:latin typeface="Arial" panose="020B0604020202020204" pitchFamily="34" charset="0"/>
              </a:rPr>
              <a:t>Melissa Wilson’s group</a:t>
            </a:r>
          </a:p>
          <a:p>
            <a:pPr marL="0" indent="0">
              <a:buSzPct val="100000"/>
              <a:buNone/>
              <a:defRPr sz="1500"/>
            </a:pPr>
            <a:endParaRPr lang="en-US" sz="1800" b="0" i="0" u="none" strike="noStrike" dirty="0">
              <a:solidFill>
                <a:srgbClr val="000000"/>
              </a:solidFill>
              <a:effectLst/>
              <a:latin typeface="Arial" panose="020B0604020202020204" pitchFamily="34" charset="0"/>
            </a:endParaRPr>
          </a:p>
          <a:p>
            <a:pPr marL="822960" indent="-571500">
              <a:spcBef>
                <a:spcPts val="2500"/>
              </a:spcBef>
            </a:pPr>
            <a:r>
              <a:rPr lang="en-US" sz="1800" dirty="0"/>
              <a:t>XX samples: Hard masks the Y chromosome</a:t>
            </a:r>
          </a:p>
          <a:p>
            <a:pPr marL="822960" indent="-571500">
              <a:spcBef>
                <a:spcPts val="2500"/>
              </a:spcBef>
            </a:pPr>
            <a:r>
              <a:rPr lang="en-US" sz="1800" dirty="0"/>
              <a:t>XY samples: PAR regions of Y chromosome hard masked; reads aligning to the PAR regions are forced to align to the X chromosome</a:t>
            </a:r>
          </a:p>
          <a:p>
            <a:pPr marL="0" indent="0">
              <a:buSzPct val="100000"/>
              <a:buNone/>
              <a:defRPr sz="1500"/>
            </a:pPr>
            <a:endParaRPr lang="en-US" sz="1800" b="0" i="0" u="none" strike="noStrike" dirty="0">
              <a:solidFill>
                <a:srgbClr val="000000"/>
              </a:solidFill>
              <a:effectLst/>
              <a:latin typeface="Arial" panose="020B0604020202020204" pitchFamily="34" charset="0"/>
            </a:endParaRPr>
          </a:p>
          <a:p>
            <a:pPr marL="0" indent="0">
              <a:buSzPct val="100000"/>
              <a:buNone/>
              <a:defRPr sz="1500"/>
            </a:pPr>
            <a:r>
              <a:rPr lang="en-US" sz="1800" b="0" i="0" u="none" strike="noStrike" dirty="0">
                <a:solidFill>
                  <a:srgbClr val="000000"/>
                </a:solidFill>
                <a:effectLst/>
                <a:latin typeface="Arial" panose="020B0604020202020204" pitchFamily="34" charset="0"/>
              </a:rPr>
              <a:t>Note with this approach it will be impossible to distinguish between variants truly originating from the X chromosome vs those on Y that happen to fall in the PAR region</a:t>
            </a:r>
            <a:endParaRPr dirty="0"/>
          </a:p>
        </p:txBody>
      </p:sp>
    </p:spTree>
    <p:extLst>
      <p:ext uri="{BB962C8B-B14F-4D97-AF65-F5344CB8AC3E}">
        <p14:creationId xmlns:p14="http://schemas.microsoft.com/office/powerpoint/2010/main" val="2263261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marL="0" indent="0">
              <a:buSzPct val="100000"/>
              <a:buNone/>
              <a:defRPr sz="1500"/>
            </a:pPr>
            <a:r>
              <a:rPr lang="en-US" sz="1800" b="0" i="0" u="none" strike="noStrike" dirty="0">
                <a:solidFill>
                  <a:srgbClr val="000000"/>
                </a:solidFill>
                <a:effectLst/>
                <a:latin typeface="Arial" panose="020B0604020202020204" pitchFamily="34" charset="0"/>
              </a:rPr>
              <a:t>Melissa Wilson’s group</a:t>
            </a:r>
          </a:p>
          <a:p>
            <a:pPr marL="0" indent="0">
              <a:buSzPct val="100000"/>
              <a:buNone/>
              <a:defRPr sz="1500"/>
            </a:pPr>
            <a:endParaRPr lang="en-US" sz="1800" b="0" i="0" u="none" strike="noStrike" dirty="0">
              <a:solidFill>
                <a:srgbClr val="000000"/>
              </a:solidFill>
              <a:effectLst/>
              <a:latin typeface="Arial" panose="020B0604020202020204" pitchFamily="34" charset="0"/>
            </a:endParaRPr>
          </a:p>
          <a:p>
            <a:pPr marL="822960" indent="-571500">
              <a:spcBef>
                <a:spcPts val="2500"/>
              </a:spcBef>
            </a:pPr>
            <a:r>
              <a:rPr lang="en-US" sz="1800" dirty="0"/>
              <a:t>XX samples: Hard masks the Y chromosome</a:t>
            </a:r>
          </a:p>
          <a:p>
            <a:pPr marL="822960" indent="-571500">
              <a:spcBef>
                <a:spcPts val="2500"/>
              </a:spcBef>
            </a:pPr>
            <a:r>
              <a:rPr lang="en-US" sz="1800" dirty="0"/>
              <a:t>XY samples: PAR regions of Y chromosome hard masked; reads aligning to the PAR regions are forced to align to the X chromosome</a:t>
            </a:r>
          </a:p>
          <a:p>
            <a:pPr marL="0" indent="0">
              <a:buSzPct val="100000"/>
              <a:buNone/>
              <a:defRPr sz="1500"/>
            </a:pPr>
            <a:endParaRPr lang="en-US" sz="1800" b="0" i="0" u="none" strike="noStrike" dirty="0">
              <a:solidFill>
                <a:srgbClr val="000000"/>
              </a:solidFill>
              <a:effectLst/>
              <a:latin typeface="Arial" panose="020B0604020202020204" pitchFamily="34" charset="0"/>
            </a:endParaRPr>
          </a:p>
          <a:p>
            <a:pPr marL="0" indent="0">
              <a:buSzPct val="100000"/>
              <a:buNone/>
              <a:defRPr sz="1500"/>
            </a:pPr>
            <a:r>
              <a:rPr lang="en-US" sz="1800" b="0" i="0" u="none" strike="noStrike" dirty="0">
                <a:solidFill>
                  <a:srgbClr val="000000"/>
                </a:solidFill>
                <a:effectLst/>
                <a:latin typeface="Arial" panose="020B0604020202020204" pitchFamily="34" charset="0"/>
              </a:rPr>
              <a:t>Note with this approach it will be impossible to distinguish between variants truly originating from the X chromosome vs those on Y that happen to fall in the PAR region</a:t>
            </a:r>
            <a:endParaRPr dirty="0"/>
          </a:p>
        </p:txBody>
      </p:sp>
    </p:spTree>
    <p:extLst>
      <p:ext uri="{BB962C8B-B14F-4D97-AF65-F5344CB8AC3E}">
        <p14:creationId xmlns:p14="http://schemas.microsoft.com/office/powerpoint/2010/main" val="1485008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pPr marL="0" indent="0">
              <a:buSzPct val="100000"/>
              <a:buNone/>
              <a:defRPr sz="1500"/>
            </a:pPr>
            <a:r>
              <a:rPr lang="en-US" dirty="0"/>
              <a:t>Five acrocentric chromosomes connected on short arms -&gt; rDNA arrays</a:t>
            </a:r>
            <a:br>
              <a:rPr lang="en-US" dirty="0"/>
            </a:br>
            <a:br>
              <a:rPr lang="en-US" dirty="0"/>
            </a:br>
            <a:endParaRPr dirty="0"/>
          </a:p>
        </p:txBody>
      </p:sp>
    </p:spTree>
    <p:extLst>
      <p:ext uri="{BB962C8B-B14F-4D97-AF65-F5344CB8AC3E}">
        <p14:creationId xmlns:p14="http://schemas.microsoft.com/office/powerpoint/2010/main" val="1106467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marL="0" indent="0">
              <a:buSzPct val="100000"/>
              <a:buNone/>
              <a:defRPr sz="1500"/>
            </a:pPr>
            <a:r>
              <a:rPr lang="en-US" sz="1800" b="0" i="0" u="none" strike="noStrike" dirty="0">
                <a:solidFill>
                  <a:srgbClr val="000000"/>
                </a:solidFill>
                <a:effectLst/>
                <a:latin typeface="Arial" panose="020B0604020202020204" pitchFamily="34" charset="0"/>
              </a:rPr>
              <a:t>Melissa Wilson’s group</a:t>
            </a:r>
          </a:p>
          <a:p>
            <a:pPr marL="0" indent="0">
              <a:buSzPct val="100000"/>
              <a:buNone/>
              <a:defRPr sz="1500"/>
            </a:pPr>
            <a:endParaRPr lang="en-US" sz="1800" b="0" i="0" u="none" strike="noStrike" dirty="0">
              <a:solidFill>
                <a:srgbClr val="000000"/>
              </a:solidFill>
              <a:effectLst/>
              <a:latin typeface="Arial" panose="020B0604020202020204" pitchFamily="34" charset="0"/>
            </a:endParaRPr>
          </a:p>
          <a:p>
            <a:pPr marL="822960" indent="-571500">
              <a:spcBef>
                <a:spcPts val="2500"/>
              </a:spcBef>
            </a:pPr>
            <a:r>
              <a:rPr lang="en-US" sz="1800" dirty="0"/>
              <a:t>XX samples: Hard masks the Y chromosome</a:t>
            </a:r>
          </a:p>
          <a:p>
            <a:pPr marL="822960" indent="-571500">
              <a:spcBef>
                <a:spcPts val="2500"/>
              </a:spcBef>
            </a:pPr>
            <a:r>
              <a:rPr lang="en-US" sz="1800" dirty="0"/>
              <a:t>XY samples: PAR regions of Y chromosome hard masked; reads aligning to the PAR regions are forced to align to the X chromosome</a:t>
            </a:r>
          </a:p>
          <a:p>
            <a:pPr marL="0" indent="0">
              <a:buSzPct val="100000"/>
              <a:buNone/>
              <a:defRPr sz="1500"/>
            </a:pPr>
            <a:endParaRPr lang="en-US" sz="1800" b="0" i="0" u="none" strike="noStrike" dirty="0">
              <a:solidFill>
                <a:srgbClr val="000000"/>
              </a:solidFill>
              <a:effectLst/>
              <a:latin typeface="Arial" panose="020B0604020202020204" pitchFamily="34" charset="0"/>
            </a:endParaRPr>
          </a:p>
          <a:p>
            <a:pPr marL="0" indent="0">
              <a:buSzPct val="100000"/>
              <a:buNone/>
              <a:defRPr sz="1500"/>
            </a:pPr>
            <a:r>
              <a:rPr lang="en-US" sz="1800" b="0" i="0" u="none" strike="noStrike" dirty="0">
                <a:solidFill>
                  <a:srgbClr val="000000"/>
                </a:solidFill>
                <a:effectLst/>
                <a:latin typeface="Arial" panose="020B0604020202020204" pitchFamily="34" charset="0"/>
              </a:rPr>
              <a:t>Note with this approach it will be impossible to distinguish between variants truly originating from the X chromosome vs those on Y that happen to fall in the PAR region</a:t>
            </a:r>
            <a:endParaRPr dirty="0"/>
          </a:p>
        </p:txBody>
      </p:sp>
    </p:spTree>
    <p:extLst>
      <p:ext uri="{BB962C8B-B14F-4D97-AF65-F5344CB8AC3E}">
        <p14:creationId xmlns:p14="http://schemas.microsoft.com/office/powerpoint/2010/main" val="500817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marL="0" indent="0">
              <a:buSzPct val="100000"/>
              <a:buNone/>
              <a:defRPr sz="1500"/>
            </a:pPr>
            <a:endParaRPr dirty="0"/>
          </a:p>
        </p:txBody>
      </p:sp>
    </p:spTree>
    <p:extLst>
      <p:ext uri="{BB962C8B-B14F-4D97-AF65-F5344CB8AC3E}">
        <p14:creationId xmlns:p14="http://schemas.microsoft.com/office/powerpoint/2010/main" val="645569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marL="0" indent="0">
              <a:buSzPct val="100000"/>
              <a:buNone/>
              <a:defRPr sz="1500"/>
            </a:pPr>
            <a:r>
              <a:rPr lang="en-US" sz="1800" b="0" i="0" u="none" strike="noStrike" dirty="0">
                <a:solidFill>
                  <a:srgbClr val="000000"/>
                </a:solidFill>
                <a:effectLst/>
                <a:latin typeface="Arial" panose="020B0604020202020204" pitchFamily="34" charset="0"/>
              </a:rPr>
              <a:t>Melissa Wilson’s group</a:t>
            </a:r>
          </a:p>
          <a:p>
            <a:pPr marL="0" indent="0">
              <a:buSzPct val="100000"/>
              <a:buNone/>
              <a:defRPr sz="1500"/>
            </a:pPr>
            <a:endParaRPr lang="en-US" sz="1800" b="0" i="0" u="none" strike="noStrike" dirty="0">
              <a:solidFill>
                <a:srgbClr val="000000"/>
              </a:solidFill>
              <a:effectLst/>
              <a:latin typeface="Arial" panose="020B0604020202020204" pitchFamily="34" charset="0"/>
            </a:endParaRPr>
          </a:p>
          <a:p>
            <a:pPr marL="0" indent="0">
              <a:buSzPct val="100000"/>
              <a:buNone/>
              <a:defRPr sz="1500"/>
            </a:pPr>
            <a:r>
              <a:rPr lang="en-US" sz="1800" b="0" i="0" u="none" strike="noStrike" dirty="0">
                <a:solidFill>
                  <a:srgbClr val="000000"/>
                </a:solidFill>
                <a:effectLst/>
                <a:latin typeface="Arial" panose="020B0604020202020204" pitchFamily="34" charset="0"/>
              </a:rPr>
              <a:t>Note with this approach it will be impossible to distinguish between variants truly originating from the X chromosome vs those on Y that happen to fall in the PAR region</a:t>
            </a:r>
            <a:endParaRPr dirty="0"/>
          </a:p>
        </p:txBody>
      </p:sp>
    </p:spTree>
    <p:extLst>
      <p:ext uri="{BB962C8B-B14F-4D97-AF65-F5344CB8AC3E}">
        <p14:creationId xmlns:p14="http://schemas.microsoft.com/office/powerpoint/2010/main" val="2017545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algn="l"/>
            <a:r>
              <a:rPr lang="en-US" b="0" i="0" dirty="0">
                <a:solidFill>
                  <a:srgbClr val="262626"/>
                </a:solidFill>
                <a:effectLst/>
                <a:latin typeface="PT Serif" panose="020B0604020202020204" pitchFamily="18" charset="0"/>
              </a:rPr>
              <a:t>800,942 / 802,674 (99.8%) variants in the </a:t>
            </a:r>
            <a:r>
              <a:rPr lang="en-US" b="0" i="0" dirty="0" err="1">
                <a:solidFill>
                  <a:srgbClr val="262626"/>
                </a:solidFill>
                <a:effectLst/>
                <a:latin typeface="PT Serif" panose="020B0604020202020204" pitchFamily="18" charset="0"/>
              </a:rPr>
              <a:t>ClinVar</a:t>
            </a:r>
            <a:r>
              <a:rPr lang="en-US" b="0" i="0" dirty="0">
                <a:solidFill>
                  <a:srgbClr val="262626"/>
                </a:solidFill>
                <a:effectLst/>
                <a:latin typeface="PT Serif" panose="020B0604020202020204" pitchFamily="18" charset="0"/>
              </a:rPr>
              <a:t> </a:t>
            </a:r>
          </a:p>
          <a:p>
            <a:pPr algn="l"/>
            <a:r>
              <a:rPr lang="en-US" b="0" i="0" dirty="0">
                <a:solidFill>
                  <a:srgbClr val="262626"/>
                </a:solidFill>
                <a:effectLst/>
                <a:latin typeface="PT Serif" panose="020B0604020202020204" pitchFamily="18" charset="0"/>
              </a:rPr>
              <a:t>723,117,125 / 736,178,420 (98.2%)  variants from </a:t>
            </a:r>
            <a:r>
              <a:rPr lang="en-US" b="0" i="0" dirty="0" err="1">
                <a:solidFill>
                  <a:srgbClr val="262626"/>
                </a:solidFill>
                <a:effectLst/>
                <a:latin typeface="PT Serif" panose="020B0604020202020204" pitchFamily="18" charset="0"/>
              </a:rPr>
              <a:t>dbSNP</a:t>
            </a:r>
            <a:r>
              <a:rPr lang="en-US" b="0" i="0" dirty="0">
                <a:solidFill>
                  <a:srgbClr val="262626"/>
                </a:solidFill>
                <a:effectLst/>
                <a:latin typeface="PT Serif" panose="020B0604020202020204" pitchFamily="18" charset="0"/>
              </a:rPr>
              <a:t> database</a:t>
            </a:r>
          </a:p>
          <a:p>
            <a:pPr algn="l"/>
            <a:r>
              <a:rPr lang="en-US" b="0" i="0" dirty="0">
                <a:solidFill>
                  <a:srgbClr val="262626"/>
                </a:solidFill>
                <a:effectLst/>
                <a:latin typeface="PT Serif" panose="020B0604020202020204" pitchFamily="18" charset="0"/>
              </a:rPr>
              <a:t>150,962 / 151,876 (99.4%) NHGRI-EBI GWAS Catalog variants</a:t>
            </a:r>
          </a:p>
          <a:p>
            <a:pPr algn="l"/>
            <a:endParaRPr lang="en-US" b="0" i="0" dirty="0">
              <a:solidFill>
                <a:srgbClr val="262626"/>
              </a:solidFill>
              <a:effectLst/>
              <a:latin typeface="PT Serif" panose="020B0604020202020204" pitchFamily="18" charset="0"/>
            </a:endParaRPr>
          </a:p>
          <a:p>
            <a:pPr algn="l"/>
            <a:r>
              <a:rPr lang="en-US" b="0" i="0" dirty="0">
                <a:solidFill>
                  <a:srgbClr val="262626"/>
                </a:solidFill>
                <a:effectLst/>
                <a:latin typeface="PT Serif" panose="020B0604020202020204" pitchFamily="18" charset="0"/>
              </a:rPr>
              <a:t>138,319 / 138,927 (99.6%) </a:t>
            </a:r>
            <a:r>
              <a:rPr lang="en-US" b="0" i="0" dirty="0" err="1">
                <a:solidFill>
                  <a:srgbClr val="262626"/>
                </a:solidFill>
                <a:effectLst/>
                <a:latin typeface="PT Serif" panose="020B0604020202020204" pitchFamily="18" charset="0"/>
              </a:rPr>
              <a:t>ClinVar</a:t>
            </a:r>
            <a:r>
              <a:rPr lang="en-US" b="0" i="0" dirty="0">
                <a:solidFill>
                  <a:srgbClr val="262626"/>
                </a:solidFill>
                <a:effectLst/>
                <a:latin typeface="PT Serif" panose="020B0604020202020204" pitchFamily="18" charset="0"/>
              </a:rPr>
              <a:t> variants annotated as “pathogenic” or “likely pathogenic.”</a:t>
            </a:r>
          </a:p>
          <a:p>
            <a:pPr algn="l"/>
            <a:endParaRPr lang="en-US" b="0" i="0" dirty="0">
              <a:solidFill>
                <a:srgbClr val="262626"/>
              </a:solidFill>
              <a:effectLst/>
              <a:latin typeface="PT Serif" panose="020B0604020202020204" pitchFamily="18" charset="0"/>
            </a:endParaRPr>
          </a:p>
          <a:p>
            <a:pPr algn="l"/>
            <a:r>
              <a:rPr lang="en-US" b="0" i="0" dirty="0">
                <a:solidFill>
                  <a:srgbClr val="262626"/>
                </a:solidFill>
                <a:effectLst/>
                <a:latin typeface="PT Serif" panose="020B0604020202020204" pitchFamily="18" charset="0"/>
              </a:rPr>
              <a:t>Of the 1732 </a:t>
            </a:r>
            <a:r>
              <a:rPr lang="en-US" b="0" i="0" dirty="0" err="1">
                <a:solidFill>
                  <a:srgbClr val="262626"/>
                </a:solidFill>
                <a:effectLst/>
                <a:latin typeface="PT Serif" panose="020B0604020202020204" pitchFamily="18" charset="0"/>
              </a:rPr>
              <a:t>ClinVar</a:t>
            </a:r>
            <a:r>
              <a:rPr lang="en-US" b="0" i="0" dirty="0">
                <a:solidFill>
                  <a:srgbClr val="262626"/>
                </a:solidFill>
                <a:effectLst/>
                <a:latin typeface="PT Serif" panose="020B0604020202020204" pitchFamily="18" charset="0"/>
              </a:rPr>
              <a:t> variants that failed to lift over, 1186 overlap documented insertions or deletions that distinguish the GRCh38 and T2T-CHM13 assemblies.</a:t>
            </a:r>
          </a:p>
          <a:p>
            <a:pPr algn="l"/>
            <a:r>
              <a:rPr lang="en-US" b="0" i="0" dirty="0">
                <a:solidFill>
                  <a:srgbClr val="262626"/>
                </a:solidFill>
                <a:effectLst/>
                <a:latin typeface="PT Serif" panose="020B0604020202020204" pitchFamily="18" charset="0"/>
              </a:rPr>
              <a:t>The remaining 546 variants (&lt;0.1% of all variants) lie within regions of poor alignment between the GRCh38 and T2T-CHM13 assemblies (</a:t>
            </a:r>
            <a:r>
              <a:rPr lang="en-US" b="0" i="0" u="none" strike="noStrike" dirty="0">
                <a:solidFill>
                  <a:srgbClr val="CA2015"/>
                </a:solidFill>
                <a:effectLst/>
                <a:latin typeface="PT Serif" panose="020B0604020202020204" pitchFamily="18" charset="0"/>
                <a:hlinkClick r:id="rId3"/>
              </a:rPr>
              <a:t>Fig. 1E</a:t>
            </a:r>
            <a:r>
              <a:rPr lang="en-US" b="0" i="0" dirty="0">
                <a:solidFill>
                  <a:srgbClr val="262626"/>
                </a:solidFill>
                <a:effectLst/>
                <a:latin typeface="PT Serif" panose="020B0604020202020204" pitchFamily="18" charset="0"/>
              </a:rPr>
              <a:t>).</a:t>
            </a:r>
          </a:p>
          <a:p>
            <a:pPr marL="335280" indent="-335280">
              <a:buSzPct val="100000"/>
              <a:buChar char="•"/>
              <a:defRPr sz="1500"/>
            </a:pPr>
            <a:endParaRPr dirty="0"/>
          </a:p>
        </p:txBody>
      </p:sp>
    </p:spTree>
    <p:extLst>
      <p:ext uri="{BB962C8B-B14F-4D97-AF65-F5344CB8AC3E}">
        <p14:creationId xmlns:p14="http://schemas.microsoft.com/office/powerpoint/2010/main" val="2471450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algn="l"/>
            <a:r>
              <a:rPr lang="en-US" b="0" i="0" dirty="0">
                <a:solidFill>
                  <a:srgbClr val="262626"/>
                </a:solidFill>
                <a:effectLst/>
                <a:latin typeface="PT Serif" panose="020B0604020202020204" pitchFamily="18" charset="0"/>
              </a:rPr>
              <a:t>800,942 / 802,674 (99.8%) variants in the </a:t>
            </a:r>
            <a:r>
              <a:rPr lang="en-US" b="0" i="0" dirty="0" err="1">
                <a:solidFill>
                  <a:srgbClr val="262626"/>
                </a:solidFill>
                <a:effectLst/>
                <a:latin typeface="PT Serif" panose="020B0604020202020204" pitchFamily="18" charset="0"/>
              </a:rPr>
              <a:t>ClinVar</a:t>
            </a:r>
            <a:r>
              <a:rPr lang="en-US" b="0" i="0" dirty="0">
                <a:solidFill>
                  <a:srgbClr val="262626"/>
                </a:solidFill>
                <a:effectLst/>
                <a:latin typeface="PT Serif" panose="020B0604020202020204" pitchFamily="18" charset="0"/>
              </a:rPr>
              <a:t> </a:t>
            </a:r>
          </a:p>
          <a:p>
            <a:pPr algn="l"/>
            <a:r>
              <a:rPr lang="en-US" b="0" i="0" dirty="0">
                <a:solidFill>
                  <a:srgbClr val="262626"/>
                </a:solidFill>
                <a:effectLst/>
                <a:latin typeface="PT Serif" panose="020B0604020202020204" pitchFamily="18" charset="0"/>
              </a:rPr>
              <a:t>723,117,125 / 736,178,420 (98.2%)  variants from </a:t>
            </a:r>
            <a:r>
              <a:rPr lang="en-US" b="0" i="0" dirty="0" err="1">
                <a:solidFill>
                  <a:srgbClr val="262626"/>
                </a:solidFill>
                <a:effectLst/>
                <a:latin typeface="PT Serif" panose="020B0604020202020204" pitchFamily="18" charset="0"/>
              </a:rPr>
              <a:t>dbSNP</a:t>
            </a:r>
            <a:r>
              <a:rPr lang="en-US" b="0" i="0" dirty="0">
                <a:solidFill>
                  <a:srgbClr val="262626"/>
                </a:solidFill>
                <a:effectLst/>
                <a:latin typeface="PT Serif" panose="020B0604020202020204" pitchFamily="18" charset="0"/>
              </a:rPr>
              <a:t> database</a:t>
            </a:r>
          </a:p>
          <a:p>
            <a:pPr algn="l"/>
            <a:r>
              <a:rPr lang="en-US" b="0" i="0" dirty="0">
                <a:solidFill>
                  <a:srgbClr val="262626"/>
                </a:solidFill>
                <a:effectLst/>
                <a:latin typeface="PT Serif" panose="020B0604020202020204" pitchFamily="18" charset="0"/>
              </a:rPr>
              <a:t>150,962 / 151,876 (99.4%) NHGRI-EBI GWAS Catalog variants</a:t>
            </a:r>
          </a:p>
          <a:p>
            <a:pPr algn="l"/>
            <a:endParaRPr lang="en-US" b="0" i="0" dirty="0">
              <a:solidFill>
                <a:srgbClr val="262626"/>
              </a:solidFill>
              <a:effectLst/>
              <a:latin typeface="PT Serif" panose="020B0604020202020204" pitchFamily="18" charset="0"/>
            </a:endParaRPr>
          </a:p>
          <a:p>
            <a:pPr algn="l"/>
            <a:r>
              <a:rPr lang="en-US" b="0" i="0" dirty="0">
                <a:solidFill>
                  <a:srgbClr val="262626"/>
                </a:solidFill>
                <a:effectLst/>
                <a:latin typeface="PT Serif" panose="020B0604020202020204" pitchFamily="18" charset="0"/>
              </a:rPr>
              <a:t>138,319 / 138,927 (99.6%) </a:t>
            </a:r>
            <a:r>
              <a:rPr lang="en-US" b="0" i="0" dirty="0" err="1">
                <a:solidFill>
                  <a:srgbClr val="262626"/>
                </a:solidFill>
                <a:effectLst/>
                <a:latin typeface="PT Serif" panose="020B0604020202020204" pitchFamily="18" charset="0"/>
              </a:rPr>
              <a:t>ClinVar</a:t>
            </a:r>
            <a:r>
              <a:rPr lang="en-US" b="0" i="0" dirty="0">
                <a:solidFill>
                  <a:srgbClr val="262626"/>
                </a:solidFill>
                <a:effectLst/>
                <a:latin typeface="PT Serif" panose="020B0604020202020204" pitchFamily="18" charset="0"/>
              </a:rPr>
              <a:t> variants annotated as “pathogenic” or “likely pathogenic.”</a:t>
            </a:r>
          </a:p>
          <a:p>
            <a:pPr algn="l"/>
            <a:endParaRPr lang="en-US" b="0" i="0" dirty="0">
              <a:solidFill>
                <a:srgbClr val="262626"/>
              </a:solidFill>
              <a:effectLst/>
              <a:latin typeface="PT Serif" panose="020B0604020202020204" pitchFamily="18" charset="0"/>
            </a:endParaRPr>
          </a:p>
          <a:p>
            <a:pPr algn="l"/>
            <a:r>
              <a:rPr lang="en-US" b="0" i="0" dirty="0">
                <a:solidFill>
                  <a:srgbClr val="262626"/>
                </a:solidFill>
                <a:effectLst/>
                <a:latin typeface="PT Serif" panose="020B0604020202020204" pitchFamily="18" charset="0"/>
              </a:rPr>
              <a:t>Of the 1732 </a:t>
            </a:r>
            <a:r>
              <a:rPr lang="en-US" b="0" i="0" dirty="0" err="1">
                <a:solidFill>
                  <a:srgbClr val="262626"/>
                </a:solidFill>
                <a:effectLst/>
                <a:latin typeface="PT Serif" panose="020B0604020202020204" pitchFamily="18" charset="0"/>
              </a:rPr>
              <a:t>ClinVar</a:t>
            </a:r>
            <a:r>
              <a:rPr lang="en-US" b="0" i="0" dirty="0">
                <a:solidFill>
                  <a:srgbClr val="262626"/>
                </a:solidFill>
                <a:effectLst/>
                <a:latin typeface="PT Serif" panose="020B0604020202020204" pitchFamily="18" charset="0"/>
              </a:rPr>
              <a:t> variants that failed to lift over, 1186 overlap documented insertions or deletions that distinguish the GRCh38 and T2T-CHM13 assemblies.</a:t>
            </a:r>
          </a:p>
          <a:p>
            <a:pPr algn="l"/>
            <a:r>
              <a:rPr lang="en-US" b="0" i="0" dirty="0">
                <a:solidFill>
                  <a:srgbClr val="262626"/>
                </a:solidFill>
                <a:effectLst/>
                <a:latin typeface="PT Serif" panose="020B0604020202020204" pitchFamily="18" charset="0"/>
              </a:rPr>
              <a:t>The remaining 546 variants (&lt;0.1% of all variants) lie within regions of poor alignment between the GRCh38 and T2T-CHM13 assemblies (</a:t>
            </a:r>
            <a:r>
              <a:rPr lang="en-US" b="0" i="0" u="none" strike="noStrike" dirty="0">
                <a:solidFill>
                  <a:srgbClr val="CA2015"/>
                </a:solidFill>
                <a:effectLst/>
                <a:latin typeface="PT Serif" panose="020B0604020202020204" pitchFamily="18" charset="0"/>
                <a:hlinkClick r:id="rId3"/>
              </a:rPr>
              <a:t>Fig. 1E</a:t>
            </a:r>
            <a:r>
              <a:rPr lang="en-US" b="0" i="0" dirty="0">
                <a:solidFill>
                  <a:srgbClr val="262626"/>
                </a:solidFill>
                <a:effectLst/>
                <a:latin typeface="PT Serif" panose="020B0604020202020204" pitchFamily="18" charset="0"/>
              </a:rPr>
              <a:t>).</a:t>
            </a:r>
          </a:p>
          <a:p>
            <a:pPr marL="335280" indent="-335280">
              <a:buSzPct val="100000"/>
              <a:buChar char="•"/>
              <a:defRPr sz="1500"/>
            </a:pPr>
            <a:endParaRPr dirty="0"/>
          </a:p>
        </p:txBody>
      </p:sp>
    </p:spTree>
    <p:extLst>
      <p:ext uri="{BB962C8B-B14F-4D97-AF65-F5344CB8AC3E}">
        <p14:creationId xmlns:p14="http://schemas.microsoft.com/office/powerpoint/2010/main" val="4240071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pPr marL="335280" indent="-335280">
              <a:buSzPct val="100000"/>
              <a:buChar char="•"/>
              <a:defRPr sz="1500"/>
            </a:pPr>
            <a:endParaRPr dirty="0"/>
          </a:p>
        </p:txBody>
      </p:sp>
    </p:spTree>
    <p:extLst>
      <p:ext uri="{BB962C8B-B14F-4D97-AF65-F5344CB8AC3E}">
        <p14:creationId xmlns:p14="http://schemas.microsoft.com/office/powerpoint/2010/main" val="488431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T2T genomes being worked on in flies, ruminants, </a:t>
            </a:r>
          </a:p>
        </p:txBody>
      </p:sp>
    </p:spTree>
    <p:extLst>
      <p:ext uri="{BB962C8B-B14F-4D97-AF65-F5344CB8AC3E}">
        <p14:creationId xmlns:p14="http://schemas.microsoft.com/office/powerpoint/2010/main" val="112662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T2T genomes being worked on in flies, ruminants, </a:t>
            </a:r>
          </a:p>
        </p:txBody>
      </p:sp>
    </p:spTree>
    <p:extLst>
      <p:ext uri="{BB962C8B-B14F-4D97-AF65-F5344CB8AC3E}">
        <p14:creationId xmlns:p14="http://schemas.microsoft.com/office/powerpoint/2010/main" val="1743262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noRot="1" noChangeAspect="1"/>
          </p:cNvSpPr>
          <p:nvPr>
            <p:ph type="sldImg"/>
          </p:nvPr>
        </p:nvSpPr>
        <p:spPr>
          <a:xfrm>
            <a:off x="381000" y="685800"/>
            <a:ext cx="6096000" cy="3429000"/>
          </a:xfrm>
          <a:prstGeom prst="rect">
            <a:avLst/>
          </a:prstGeom>
        </p:spPr>
        <p:txBody>
          <a:bodyPr/>
          <a:lstStyle/>
          <a:p>
            <a:endParaRPr/>
          </a:p>
        </p:txBody>
      </p:sp>
      <p:sp>
        <p:nvSpPr>
          <p:cNvPr id="475" name="Shape 475"/>
          <p:cNvSpPr>
            <a:spLocks noGrp="1"/>
          </p:cNvSpPr>
          <p:nvPr>
            <p:ph type="body" sz="quarter" idx="1"/>
          </p:nvPr>
        </p:nvSpPr>
        <p:spPr>
          <a:prstGeom prst="rect">
            <a:avLst/>
          </a:prstGeom>
        </p:spPr>
        <p:txBody>
          <a:bodyPr/>
          <a:lstStyle/>
          <a:p>
            <a:pPr marL="335280" indent="-335280">
              <a:buSzPct val="100000"/>
              <a:buChar char="•"/>
              <a:defRPr sz="1500"/>
            </a:pPr>
            <a:r>
              <a:rPr dirty="0"/>
              <a:t>using T2T-CHM13 as a reference genome improves genomic analyses</a:t>
            </a:r>
          </a:p>
          <a:p>
            <a:pPr marL="335280" indent="-335280">
              <a:buSzPct val="100000"/>
              <a:buChar char="•"/>
              <a:defRPr sz="1500"/>
            </a:pPr>
            <a:r>
              <a:rPr dirty="0"/>
              <a:t>CHM13 also adds 200 mb of sequence that are available for genetic analysis for the first time</a:t>
            </a:r>
          </a:p>
          <a:p>
            <a:pPr marL="335280" indent="-335280">
              <a:buSzPct val="100000"/>
              <a:buChar char="•"/>
              <a:defRPr sz="1500"/>
            </a:pPr>
            <a:r>
              <a:rPr dirty="0"/>
              <a:t>this is all great evidence for why you should consider using CHM13 as a reference genome, and to facilitate that, T2T and the GRC have put in a lot of work generating resources for that transition</a:t>
            </a:r>
          </a:p>
          <a:p>
            <a:pPr marL="335280" indent="-335280">
              <a:buSzPct val="100000"/>
              <a:buChar char="•"/>
              <a:defRPr sz="1500"/>
            </a:pPr>
            <a:r>
              <a:rPr dirty="0"/>
              <a:t>and finally, what’s next? we’re hoping that CHM13 is just the first step to many more telomere-to-telomere genome assemblies, for more diverse genomes, which is being worked on by the human pangenome reference consortium right now</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22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pPr marL="0" indent="0">
              <a:buSzPct val="100000"/>
              <a:buNone/>
              <a:defRPr sz="1500"/>
            </a:pPr>
            <a:r>
              <a:rPr lang="en-US" dirty="0"/>
              <a:t>Ultralong ONT: 100-300kb</a:t>
            </a:r>
            <a:endParaRPr dirty="0"/>
          </a:p>
        </p:txBody>
      </p:sp>
    </p:spTree>
    <p:extLst>
      <p:ext uri="{BB962C8B-B14F-4D97-AF65-F5344CB8AC3E}">
        <p14:creationId xmlns:p14="http://schemas.microsoft.com/office/powerpoint/2010/main" val="10908316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a:spLocks noGrp="1" noRot="1" noChangeAspect="1"/>
          </p:cNvSpPr>
          <p:nvPr>
            <p:ph type="sldImg"/>
          </p:nvPr>
        </p:nvSpPr>
        <p:spPr>
          <a:prstGeom prst="rect">
            <a:avLst/>
          </a:prstGeom>
        </p:spPr>
        <p:txBody>
          <a:bodyPr/>
          <a:lstStyle/>
          <a:p>
            <a:endParaRPr/>
          </a:p>
        </p:txBody>
      </p:sp>
      <p:sp>
        <p:nvSpPr>
          <p:cNvPr id="528" name="Shape 528"/>
          <p:cNvSpPr>
            <a:spLocks noGrp="1"/>
          </p:cNvSpPr>
          <p:nvPr>
            <p:ph type="body" sz="quarter" idx="1"/>
          </p:nvPr>
        </p:nvSpPr>
        <p:spPr>
          <a:prstGeom prst="rect">
            <a:avLst/>
          </a:prstGeom>
        </p:spPr>
        <p:txBody>
          <a:bodyPr/>
          <a:lstStyle>
            <a:lvl1pPr marL="335280" indent="-335280">
              <a:buSzPct val="100000"/>
              <a:buChar char="•"/>
              <a:defRPr sz="1500"/>
            </a:lvl1pPr>
          </a:lstStyle>
          <a:p>
            <a:r>
              <a:t>to back this up, when you look at all variants with AF 0.5, you see that GRCh38 has an overall higher number of these variants, and that the majority of this enrichment is accounted for by variants in collapsed duplication regions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pPr marL="228600" indent="-228600">
              <a:buSzPct val="100000"/>
              <a:buChar char="•"/>
              <a:defRPr sz="1500"/>
            </a:pPr>
            <a:r>
              <a:t>in terms of calling structural variants with long reads, we saw something really cool, which is that CHM13 fixes a known issue with GRCh38</a:t>
            </a:r>
          </a:p>
          <a:p>
            <a:pPr marL="228600" indent="-228600">
              <a:buSzPct val="100000"/>
              <a:buChar char="•"/>
              <a:defRPr sz="1500"/>
            </a:pPr>
            <a:r>
              <a:t>if you use long reads to call SVs on GRCh38, you consistently observe a greater number of insertions than deletions. This enrichment of insertions isn’t a biological phenomenon, it’s actually due to sequences that are missing or incomplete in the GRCh38 reference</a:t>
            </a:r>
          </a:p>
          <a:p>
            <a:pPr marL="228600" indent="-228600">
              <a:buSzPct val="100000"/>
              <a:buChar char="•"/>
              <a:defRPr sz="1500"/>
            </a:pPr>
            <a:r>
              <a:t>if those sequences aren’t in the reference but we can still find them with long reads, we call them as insertions in the genome, even though they’re actually just sequences not in the reference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prstGeom prst="rect">
            <a:avLst/>
          </a:prstGeom>
        </p:spPr>
        <p:txBody>
          <a:bodyPr/>
          <a:lstStyle/>
          <a:p>
            <a:endParaRPr/>
          </a:p>
        </p:txBody>
      </p:sp>
      <p:sp>
        <p:nvSpPr>
          <p:cNvPr id="568" name="Shape 568"/>
          <p:cNvSpPr>
            <a:spLocks noGrp="1"/>
          </p:cNvSpPr>
          <p:nvPr>
            <p:ph type="body" sz="quarter" idx="1"/>
          </p:nvPr>
        </p:nvSpPr>
        <p:spPr>
          <a:prstGeom prst="rect">
            <a:avLst/>
          </a:prstGeom>
        </p:spPr>
        <p:txBody>
          <a:bodyPr/>
          <a:lstStyle/>
          <a:p>
            <a:pPr marL="228600" indent="-228600">
              <a:buSzPct val="100000"/>
              <a:buChar char="•"/>
              <a:defRPr sz="1500"/>
            </a:pPr>
            <a:r>
              <a:t>if you call SVs on CHM13, you see that the balance of insertions and deletions is almost exactly equal</a:t>
            </a:r>
          </a:p>
          <a:p>
            <a:pPr marL="228600" indent="-228600">
              <a:buSzPct val="100000"/>
              <a:buChar char="•"/>
              <a:defRPr sz="1500"/>
            </a:pPr>
            <a:r>
              <a:t>we actually see a slight bias toward deletions, which reflects the fact that insertions in the genome are generally harder to call than deletions are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xfrm>
            <a:off x="381000" y="685800"/>
            <a:ext cx="6096000" cy="3429000"/>
          </a:xfrm>
          <a:prstGeom prst="rect">
            <a:avLst/>
          </a:prstGeom>
        </p:spPr>
        <p:txBody>
          <a:bodyPr/>
          <a:lstStyle/>
          <a:p>
            <a:endParaRPr/>
          </a:p>
        </p:txBody>
      </p:sp>
      <p:sp>
        <p:nvSpPr>
          <p:cNvPr id="578" name="Shape 578"/>
          <p:cNvSpPr>
            <a:spLocks noGrp="1"/>
          </p:cNvSpPr>
          <p:nvPr>
            <p:ph type="body" sz="quarter" idx="1"/>
          </p:nvPr>
        </p:nvSpPr>
        <p:spPr>
          <a:prstGeom prst="rect">
            <a:avLst/>
          </a:prstGeom>
        </p:spPr>
        <p:txBody>
          <a:bodyPr/>
          <a:lstStyle/>
          <a:p>
            <a:pPr marL="228600" indent="-228600">
              <a:buSzPct val="100000"/>
              <a:buChar char="•"/>
              <a:defRPr sz="1500"/>
            </a:pPr>
            <a:r>
              <a:t>nonsyntenic (Mitchell Vollger/Mark Diekhans): The T2T CHM13 to GRCh38 synteny track was constructed using the Cactus HAL file with 1 Mbp resolution and a maximum anchor distance of 50 kbp. We used the tool halSynteny to construct syntenic blocks from the Cactus alignments. Repeats masked during seeding</a:t>
            </a:r>
          </a:p>
          <a:p>
            <a:pPr marL="228600" indent="-228600">
              <a:buSzPct val="100000"/>
              <a:buChar char="•"/>
              <a:defRPr sz="1500"/>
            </a:pPr>
            <a:r>
              <a:t>novel (Sergey Koren): Winnowmap v2.0 was used to align GRCh38 (excluding ChrY, patches, and alts) to CHM13 v1.1, primary alignments were converted to paf and filtered for primary only, and converted to unmapped regions by inverting the list of mappings w/MAPQ&gt;0</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xfrm>
            <a:off x="381000" y="685800"/>
            <a:ext cx="6096000" cy="3429000"/>
          </a:xfrm>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pPr marL="228600" indent="-228600">
              <a:buSzPct val="100000"/>
              <a:buChar char="•"/>
              <a:defRPr sz="1500"/>
            </a:pPr>
            <a:r>
              <a:t>after benchmarking short reads, we moved on to comparing long-read alignment and variant calling</a:t>
            </a:r>
          </a:p>
          <a:p>
            <a:pPr marL="228600" indent="-228600">
              <a:buSzPct val="100000"/>
              <a:buChar char="•"/>
              <a:defRPr sz="1500"/>
            </a:pPr>
            <a:r>
              <a:t>to do this, we used PacBio and nanopore data from 17 diverse samples, sequenced by the Human Pangenome Reference Consortium and Genome in a Bottle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xfrm>
            <a:off x="381000" y="685800"/>
            <a:ext cx="6096000" cy="3429000"/>
          </a:xfrm>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pPr marL="228600" indent="-228600">
              <a:buSzPct val="100000"/>
              <a:buChar char="•"/>
              <a:defRPr sz="1500"/>
            </a:pPr>
            <a:r>
              <a:t>we compared long-read alignment to GRCh38 and CHM13 using two different aligners, minimap2 and winnowmap</a:t>
            </a:r>
          </a:p>
          <a:p>
            <a:pPr marL="228600" indent="-228600">
              <a:buSzPct val="100000"/>
              <a:buChar char="•"/>
              <a:defRPr sz="1500"/>
            </a:pPr>
            <a:r>
              <a:t>I’m showing just one of the metrics we compared here, which is read mismatch rate, and you can see that when using pacbio HiFi data for both of these aligners, we observe a lower rate of mismatch when aligning to CHM13</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xfrm>
            <a:off x="381000" y="685800"/>
            <a:ext cx="6096000" cy="3429000"/>
          </a:xfrm>
          <a:prstGeom prst="rect">
            <a:avLst/>
          </a:prstGeom>
        </p:spPr>
        <p:txBody>
          <a:bodyPr/>
          <a:lstStyle/>
          <a:p>
            <a:endParaRPr/>
          </a:p>
        </p:txBody>
      </p:sp>
      <p:sp>
        <p:nvSpPr>
          <p:cNvPr id="391" name="Shape 391"/>
          <p:cNvSpPr>
            <a:spLocks noGrp="1"/>
          </p:cNvSpPr>
          <p:nvPr>
            <p:ph type="body" sz="quarter" idx="1"/>
          </p:nvPr>
        </p:nvSpPr>
        <p:spPr>
          <a:prstGeom prst="rect">
            <a:avLst/>
          </a:prstGeom>
        </p:spPr>
        <p:txBody>
          <a:bodyPr/>
          <a:lstStyle>
            <a:lvl1pPr marL="228600" indent="-228600">
              <a:buSzPct val="100000"/>
              <a:buChar char="•"/>
              <a:defRPr sz="1500"/>
            </a:lvl1pPr>
          </a:lstStyle>
          <a:p>
            <a:r>
              <a:t>and we see a similar pattern when we look at mismatch rate for the nanopore data</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noRot="1" noChangeAspect="1"/>
          </p:cNvSpPr>
          <p:nvPr>
            <p:ph type="sldImg"/>
          </p:nvPr>
        </p:nvSpPr>
        <p:spPr>
          <a:xfrm>
            <a:off x="381000" y="685800"/>
            <a:ext cx="6096000" cy="3429000"/>
          </a:xfrm>
          <a:prstGeom prst="rect">
            <a:avLst/>
          </a:prstGeom>
        </p:spPr>
        <p:txBody>
          <a:bodyPr/>
          <a:lstStyle/>
          <a:p>
            <a:endParaRPr/>
          </a:p>
        </p:txBody>
      </p:sp>
      <p:sp>
        <p:nvSpPr>
          <p:cNvPr id="406" name="Shape 406"/>
          <p:cNvSpPr>
            <a:spLocks noGrp="1"/>
          </p:cNvSpPr>
          <p:nvPr>
            <p:ph type="body" sz="quarter" idx="1"/>
          </p:nvPr>
        </p:nvSpPr>
        <p:spPr>
          <a:prstGeom prst="rect">
            <a:avLst/>
          </a:prstGeom>
        </p:spPr>
        <p:txBody>
          <a:bodyPr/>
          <a:lstStyle/>
          <a:p>
            <a:pPr marL="335280" indent="-335280">
              <a:buSzPct val="100000"/>
              <a:buChar char="•"/>
              <a:defRPr sz="1500"/>
            </a:pPr>
            <a:r>
              <a:t>we also see that CHM13 allows us to resolve structural variants with better accuracy</a:t>
            </a:r>
          </a:p>
          <a:p>
            <a:pPr marL="335280" indent="-335280">
              <a:buSzPct val="100000"/>
              <a:buChar char="•"/>
              <a:defRPr sz="1500"/>
            </a:pPr>
            <a:r>
              <a:t>this is long-read sequencing data from the same samples, aligned to GRCh38 on the top and CHM13 on the bottom. I hope you can appreciate that it’s much easier to observe and call this structural variant using the CHM13 assembly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381000" y="685800"/>
            <a:ext cx="6096000" cy="3429000"/>
          </a:xfrm>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pPr marL="228600" indent="-228600">
              <a:buSzPct val="100000"/>
              <a:buChar char="•"/>
              <a:defRPr sz="1500"/>
            </a:pPr>
            <a:r>
              <a:t>so what are these variants doing? We looked for evolutionary signatures on these novel variants</a:t>
            </a:r>
          </a:p>
          <a:p>
            <a:pPr marL="228600" indent="-228600">
              <a:buSzPct val="100000"/>
              <a:buChar char="•"/>
              <a:defRPr sz="1500"/>
            </a:pPr>
            <a:r>
              <a:t>specifically, we looked for novel variants that show strong allele frequency differences between populations</a:t>
            </a:r>
          </a:p>
          <a:p>
            <a:pPr marL="228600" indent="-228600">
              <a:buSzPct val="100000"/>
              <a:buChar char="•"/>
              <a:defRPr sz="1500"/>
            </a:pPr>
            <a:r>
              <a:t>looking at the ones with the most extreme AF differences allows us to enrich for variants that were historically targets of positive selection</a:t>
            </a:r>
          </a:p>
          <a:p>
            <a:pPr marL="228600" indent="-228600">
              <a:buSzPct val="100000"/>
              <a:buChar char="•"/>
              <a:defRPr sz="1500"/>
            </a:pPr>
            <a:r>
              <a:t>this plot shows all of the novel variants, scored by how strong their allele frequency differences are, where we can see that we do observe variants that show this evolutionary signature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xfrm>
            <a:off x="381000" y="685800"/>
            <a:ext cx="6096000" cy="3429000"/>
          </a:xfrm>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pPr marL="228600" indent="-228600">
              <a:buSzPct val="100000"/>
              <a:buChar char="•"/>
              <a:defRPr sz="1500"/>
            </a:pPr>
            <a:r>
              <a:t>if we zoom in on one of these variants and look at the actual allele frequencies, you can see that this one is fairly common in a few populations in the Americas, notably the Peruvian and Mexican populations, and is very rare or complete absent outside of the Americas</a:t>
            </a:r>
          </a:p>
          <a:p>
            <a:pPr marL="228600" indent="-228600">
              <a:buSzPct val="100000"/>
              <a:buChar char="•"/>
              <a:defRPr sz="1500"/>
            </a:pPr>
            <a:r>
              <a:t>this variant is also located in a centromeric alpha satellite on chr16, which is one of those sequences that wasn’t represented in GRCh38</a:t>
            </a:r>
          </a:p>
          <a:p>
            <a:pPr marL="228600" indent="-228600">
              <a:buSzPct val="100000"/>
              <a:buChar char="•"/>
              <a:defRPr sz="1500"/>
            </a:pPr>
            <a:r>
              <a:t>so this is just one example of how, if we have a reference genome that’s complete and contains all of these sequences, we have the potential to uncover potentially interesting biological or evolutionary signatures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pPr marL="0" indent="0">
              <a:buSzPct val="100000"/>
              <a:buNone/>
              <a:defRPr sz="1500"/>
            </a:pPr>
            <a:r>
              <a:rPr lang="en-US" dirty="0"/>
              <a:t>Ultralong ONT: 100-300kb</a:t>
            </a:r>
            <a:endParaRPr dirty="0"/>
          </a:p>
        </p:txBody>
      </p:sp>
    </p:spTree>
    <p:extLst>
      <p:ext uri="{BB962C8B-B14F-4D97-AF65-F5344CB8AC3E}">
        <p14:creationId xmlns:p14="http://schemas.microsoft.com/office/powerpoint/2010/main" val="12777765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xfrm>
            <a:off x="381000" y="685800"/>
            <a:ext cx="6096000" cy="3429000"/>
          </a:xfrm>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pPr marL="228600" indent="-228600">
              <a:buSzPct val="100000"/>
              <a:buChar char="•"/>
              <a:defRPr sz="1500"/>
            </a:pPr>
            <a:r>
              <a:t>the last thing we did is that we benchmarked the performance of GrCh38 and CHM13 using a set of 273 challenging medically relevant genes, defined by the Genome in a Bottle consortium</a:t>
            </a:r>
          </a:p>
          <a:p>
            <a:pPr marL="228600" indent="-228600">
              <a:buSzPct val="100000"/>
              <a:buChar char="•"/>
              <a:defRPr sz="1500"/>
            </a:pPr>
            <a:r>
              <a:t>we found that for this set of genes, we see a reduction in both false negatives and false positives, across all variant types and sequencing types</a:t>
            </a:r>
          </a:p>
          <a:p>
            <a:pPr marL="228600" indent="-228600">
              <a:buSzPct val="100000"/>
              <a:buChar char="•"/>
              <a:defRPr sz="1500"/>
            </a:pPr>
            <a:r>
              <a:t>this kind of underscores the improvement we can see when using CHM13, especially in challenging regions of the genome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pPr marL="228600" indent="-228600">
              <a:buSzPct val="100000"/>
              <a:buChar char="•"/>
              <a:defRPr sz="1500"/>
            </a:pPr>
            <a:r>
              <a:rPr dirty="0"/>
              <a:t>last year, the Telomere-to-Telomere consortium leveraged PacBio and nanopore long-read sequencing to create the T2T-CHM13 assembly, which is the first ever complete and gapless assembly of a human genome</a:t>
            </a:r>
          </a:p>
          <a:p>
            <a:pPr marL="228600" indent="-228600">
              <a:buSzPct val="100000"/>
              <a:buChar char="•"/>
              <a:defRPr sz="1500"/>
            </a:pPr>
            <a:r>
              <a:rPr dirty="0"/>
              <a:t>The size of the CHM13 reference is 3.</a:t>
            </a:r>
            <a:r>
              <a:rPr lang="en-US" dirty="0"/>
              <a:t>055</a:t>
            </a:r>
            <a:r>
              <a:rPr dirty="0"/>
              <a:t> </a:t>
            </a:r>
            <a:r>
              <a:rPr dirty="0" err="1"/>
              <a:t>Gbp</a:t>
            </a:r>
            <a:r>
              <a:rPr dirty="0"/>
              <a:t> with no Ns</a:t>
            </a:r>
          </a:p>
          <a:p>
            <a:pPr marL="228600" indent="-228600">
              <a:buSzPct val="100000"/>
              <a:buChar char="•"/>
              <a:defRPr sz="1500"/>
            </a:pPr>
            <a:r>
              <a:rPr dirty="0"/>
              <a:t>Every chromosome is assembled telomere to telomere with really high quality</a:t>
            </a:r>
          </a:p>
          <a:p>
            <a:pPr marL="228600" indent="-228600">
              <a:buSzPct val="100000"/>
              <a:buChar char="•"/>
              <a:defRPr sz="1500"/>
            </a:pPr>
            <a:r>
              <a:rPr dirty="0"/>
              <a:t>and CHM13 also adds in about 200 </a:t>
            </a:r>
            <a:r>
              <a:rPr dirty="0" err="1"/>
              <a:t>Mbp</a:t>
            </a:r>
            <a:r>
              <a:rPr dirty="0"/>
              <a:t> of new sequence that was not in GRCh38, in addition to fixing many errors in the GRCh38 reference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pPr marL="228600" indent="-228600">
              <a:buSzPct val="100000"/>
              <a:buChar char="•"/>
              <a:defRPr sz="1500"/>
            </a:pPr>
            <a:r>
              <a:rPr dirty="0"/>
              <a:t>last year, the Telomere-to-Telomere consortium leveraged PacBio and nanopore long-read sequencing to create the T2T-CHM13 assembly, which is the first ever complete and gapless assembly of a human genome</a:t>
            </a:r>
          </a:p>
          <a:p>
            <a:pPr marL="228600" indent="-228600">
              <a:buSzPct val="100000"/>
              <a:buChar char="•"/>
              <a:defRPr sz="1500"/>
            </a:pPr>
            <a:r>
              <a:rPr dirty="0"/>
              <a:t>The size of the CHM13 reference is 3.</a:t>
            </a:r>
            <a:r>
              <a:rPr lang="en-US" dirty="0"/>
              <a:t>055</a:t>
            </a:r>
            <a:r>
              <a:rPr dirty="0"/>
              <a:t> </a:t>
            </a:r>
            <a:r>
              <a:rPr dirty="0" err="1"/>
              <a:t>Gbp</a:t>
            </a:r>
            <a:r>
              <a:rPr dirty="0"/>
              <a:t> with no Ns</a:t>
            </a:r>
          </a:p>
          <a:p>
            <a:pPr marL="228600" indent="-228600">
              <a:buSzPct val="100000"/>
              <a:buChar char="•"/>
              <a:defRPr sz="1500"/>
            </a:pPr>
            <a:r>
              <a:rPr dirty="0"/>
              <a:t>Every chromosome is assembled telomere to telomere with really high quality</a:t>
            </a:r>
          </a:p>
          <a:p>
            <a:pPr marL="228600" indent="-228600">
              <a:buSzPct val="100000"/>
              <a:buChar char="•"/>
              <a:defRPr sz="1500"/>
            </a:pPr>
            <a:r>
              <a:rPr dirty="0"/>
              <a:t>and CHM13 also adds in about 200 </a:t>
            </a:r>
            <a:r>
              <a:rPr dirty="0" err="1"/>
              <a:t>Mbp</a:t>
            </a:r>
            <a:r>
              <a:rPr dirty="0"/>
              <a:t> of new sequence that was not in GRCh38, in addition to fixing many errors in the GRCh38 reference</a:t>
            </a:r>
          </a:p>
        </p:txBody>
      </p:sp>
    </p:spTree>
    <p:extLst>
      <p:ext uri="{BB962C8B-B14F-4D97-AF65-F5344CB8AC3E}">
        <p14:creationId xmlns:p14="http://schemas.microsoft.com/office/powerpoint/2010/main" val="1447168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pPr marL="335280" indent="-335280">
              <a:buSzPct val="100000"/>
              <a:buChar char="•"/>
              <a:defRPr sz="1500"/>
            </a:pPr>
            <a:r>
              <a:rPr dirty="0"/>
              <a:t>next, we looked into how using the CHM13 assembly can affect genetic analyses. We started off by looking at analyzing short-read data with CHM13</a:t>
            </a:r>
          </a:p>
          <a:p>
            <a:pPr marL="335280" indent="-335280">
              <a:buSzPct val="100000"/>
              <a:buChar char="•"/>
              <a:defRPr sz="1500"/>
            </a:pPr>
            <a:r>
              <a:rPr dirty="0"/>
              <a:t>to test this, we used high-coverage sequencing data from the 1000 Genomes project, which is a diverse dataset of over 3000 samples from 5 continental populations. Those continental groups are the colors on the map here. These samples were recently </a:t>
            </a:r>
            <a:r>
              <a:rPr dirty="0" err="1"/>
              <a:t>resequenced</a:t>
            </a:r>
            <a:r>
              <a:rPr dirty="0"/>
              <a:t> to 30x coverage by the New York Genome Center, so it provides a huge, diverse, and high-quality short-read dataset to benchmark CHM13 on</a:t>
            </a:r>
            <a:r>
              <a:rPr lang="en-US"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831200" y="5735600"/>
            <a:ext cx="22721600" cy="2244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9600"/>
            </a:lvl1pPr>
            <a:lvl2pPr lvl="1" algn="ctr">
              <a:spcBef>
                <a:spcPts val="0"/>
              </a:spcBef>
              <a:spcAft>
                <a:spcPts val="0"/>
              </a:spcAft>
              <a:buSzPts val="3600"/>
              <a:buNone/>
              <a:defRPr sz="9600"/>
            </a:lvl2pPr>
            <a:lvl3pPr lvl="2" algn="ctr">
              <a:spcBef>
                <a:spcPts val="0"/>
              </a:spcBef>
              <a:spcAft>
                <a:spcPts val="0"/>
              </a:spcAft>
              <a:buSzPts val="3600"/>
              <a:buNone/>
              <a:defRPr sz="9600"/>
            </a:lvl3pPr>
            <a:lvl4pPr lvl="3" algn="ctr">
              <a:spcBef>
                <a:spcPts val="0"/>
              </a:spcBef>
              <a:spcAft>
                <a:spcPts val="0"/>
              </a:spcAft>
              <a:buSzPts val="3600"/>
              <a:buNone/>
              <a:defRPr sz="9600"/>
            </a:lvl4pPr>
            <a:lvl5pPr lvl="4" algn="ctr">
              <a:spcBef>
                <a:spcPts val="0"/>
              </a:spcBef>
              <a:spcAft>
                <a:spcPts val="0"/>
              </a:spcAft>
              <a:buSzPts val="3600"/>
              <a:buNone/>
              <a:defRPr sz="9600"/>
            </a:lvl5pPr>
            <a:lvl6pPr lvl="5" algn="ctr">
              <a:spcBef>
                <a:spcPts val="0"/>
              </a:spcBef>
              <a:spcAft>
                <a:spcPts val="0"/>
              </a:spcAft>
              <a:buSzPts val="3600"/>
              <a:buNone/>
              <a:defRPr sz="9600"/>
            </a:lvl6pPr>
            <a:lvl7pPr lvl="6" algn="ctr">
              <a:spcBef>
                <a:spcPts val="0"/>
              </a:spcBef>
              <a:spcAft>
                <a:spcPts val="0"/>
              </a:spcAft>
              <a:buSzPts val="3600"/>
              <a:buNone/>
              <a:defRPr sz="9600"/>
            </a:lvl7pPr>
            <a:lvl8pPr lvl="7" algn="ctr">
              <a:spcBef>
                <a:spcPts val="0"/>
              </a:spcBef>
              <a:spcAft>
                <a:spcPts val="0"/>
              </a:spcAft>
              <a:buSzPts val="3600"/>
              <a:buNone/>
              <a:defRPr sz="9600"/>
            </a:lvl8pPr>
            <a:lvl9pPr lvl="8" algn="ctr">
              <a:spcBef>
                <a:spcPts val="0"/>
              </a:spcBef>
              <a:spcAft>
                <a:spcPts val="0"/>
              </a:spcAft>
              <a:buSzPts val="3600"/>
              <a:buNone/>
              <a:defRPr sz="9600"/>
            </a:lvl9pPr>
          </a:lstStyle>
          <a:p>
            <a:endParaRPr/>
          </a:p>
        </p:txBody>
      </p:sp>
      <p:sp>
        <p:nvSpPr>
          <p:cNvPr id="15" name="Google Shape;15;p3"/>
          <p:cNvSpPr txBox="1">
            <a:spLocks noGrp="1"/>
          </p:cNvSpPr>
          <p:nvPr>
            <p:ph type="sldNum" idx="12"/>
          </p:nvPr>
        </p:nvSpPr>
        <p:spPr>
          <a:xfrm>
            <a:off x="22593221" y="12435245"/>
            <a:ext cx="1463200" cy="1049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545802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31200" y="1186733"/>
            <a:ext cx="22721600" cy="1527200"/>
          </a:xfrm>
          <a:prstGeom prst="rect">
            <a:avLst/>
          </a:prstGeom>
        </p:spPr>
        <p:txBody>
          <a:bodyPr spcFirstLastPara="1" wrap="square" lIns="91425" tIns="91425" rIns="91425" bIns="91425" anchor="t" anchorCtr="0">
            <a:normAutofit/>
          </a:bodyPr>
          <a:lstStyle>
            <a:lvl1pPr lvl="0">
              <a:spcBef>
                <a:spcPts val="0"/>
              </a:spcBef>
              <a:spcAft>
                <a:spcPts val="0"/>
              </a:spcAft>
              <a:buClr>
                <a:srgbClr val="002D72"/>
              </a:buClr>
              <a:buSzPts val="2400"/>
              <a:buNone/>
              <a:defRPr sz="6400" b="1">
                <a:solidFill>
                  <a:srgbClr val="002D72"/>
                </a:solidFill>
              </a:defRPr>
            </a:lvl1pPr>
            <a:lvl2pPr lvl="1">
              <a:spcBef>
                <a:spcPts val="0"/>
              </a:spcBef>
              <a:spcAft>
                <a:spcPts val="0"/>
              </a:spcAft>
              <a:buClr>
                <a:srgbClr val="002D72"/>
              </a:buClr>
              <a:buSzPts val="2400"/>
              <a:buNone/>
              <a:defRPr>
                <a:solidFill>
                  <a:srgbClr val="002D72"/>
                </a:solidFill>
              </a:defRPr>
            </a:lvl2pPr>
            <a:lvl3pPr lvl="2">
              <a:spcBef>
                <a:spcPts val="0"/>
              </a:spcBef>
              <a:spcAft>
                <a:spcPts val="0"/>
              </a:spcAft>
              <a:buClr>
                <a:srgbClr val="002D72"/>
              </a:buClr>
              <a:buSzPts val="2400"/>
              <a:buNone/>
              <a:defRPr>
                <a:solidFill>
                  <a:srgbClr val="002D72"/>
                </a:solidFill>
              </a:defRPr>
            </a:lvl3pPr>
            <a:lvl4pPr lvl="3">
              <a:spcBef>
                <a:spcPts val="0"/>
              </a:spcBef>
              <a:spcAft>
                <a:spcPts val="0"/>
              </a:spcAft>
              <a:buClr>
                <a:srgbClr val="002D72"/>
              </a:buClr>
              <a:buSzPts val="2400"/>
              <a:buNone/>
              <a:defRPr>
                <a:solidFill>
                  <a:srgbClr val="002D72"/>
                </a:solidFill>
              </a:defRPr>
            </a:lvl4pPr>
            <a:lvl5pPr lvl="4">
              <a:spcBef>
                <a:spcPts val="0"/>
              </a:spcBef>
              <a:spcAft>
                <a:spcPts val="0"/>
              </a:spcAft>
              <a:buClr>
                <a:srgbClr val="002D72"/>
              </a:buClr>
              <a:buSzPts val="2400"/>
              <a:buNone/>
              <a:defRPr>
                <a:solidFill>
                  <a:srgbClr val="002D72"/>
                </a:solidFill>
              </a:defRPr>
            </a:lvl5pPr>
            <a:lvl6pPr lvl="5">
              <a:spcBef>
                <a:spcPts val="0"/>
              </a:spcBef>
              <a:spcAft>
                <a:spcPts val="0"/>
              </a:spcAft>
              <a:buClr>
                <a:srgbClr val="002D72"/>
              </a:buClr>
              <a:buSzPts val="2400"/>
              <a:buNone/>
              <a:defRPr>
                <a:solidFill>
                  <a:srgbClr val="002D72"/>
                </a:solidFill>
              </a:defRPr>
            </a:lvl6pPr>
            <a:lvl7pPr lvl="6">
              <a:spcBef>
                <a:spcPts val="0"/>
              </a:spcBef>
              <a:spcAft>
                <a:spcPts val="0"/>
              </a:spcAft>
              <a:buClr>
                <a:srgbClr val="002D72"/>
              </a:buClr>
              <a:buSzPts val="2400"/>
              <a:buNone/>
              <a:defRPr>
                <a:solidFill>
                  <a:srgbClr val="002D72"/>
                </a:solidFill>
              </a:defRPr>
            </a:lvl7pPr>
            <a:lvl8pPr lvl="7">
              <a:spcBef>
                <a:spcPts val="0"/>
              </a:spcBef>
              <a:spcAft>
                <a:spcPts val="0"/>
              </a:spcAft>
              <a:buClr>
                <a:srgbClr val="002D72"/>
              </a:buClr>
              <a:buSzPts val="2400"/>
              <a:buNone/>
              <a:defRPr>
                <a:solidFill>
                  <a:srgbClr val="002D72"/>
                </a:solidFill>
              </a:defRPr>
            </a:lvl8pPr>
            <a:lvl9pPr lvl="8">
              <a:spcBef>
                <a:spcPts val="0"/>
              </a:spcBef>
              <a:spcAft>
                <a:spcPts val="0"/>
              </a:spcAft>
              <a:buClr>
                <a:srgbClr val="002D72"/>
              </a:buClr>
              <a:buSzPts val="2400"/>
              <a:buNone/>
              <a:defRPr>
                <a:solidFill>
                  <a:srgbClr val="002D72"/>
                </a:solidFill>
              </a:defRPr>
            </a:lvl9pPr>
          </a:lstStyle>
          <a:p>
            <a:endParaRPr/>
          </a:p>
        </p:txBody>
      </p:sp>
      <p:sp>
        <p:nvSpPr>
          <p:cNvPr id="18" name="Google Shape;18;p4"/>
          <p:cNvSpPr txBox="1">
            <a:spLocks noGrp="1"/>
          </p:cNvSpPr>
          <p:nvPr>
            <p:ph type="body" idx="1"/>
          </p:nvPr>
        </p:nvSpPr>
        <p:spPr>
          <a:xfrm>
            <a:off x="831200" y="3073267"/>
            <a:ext cx="22721600" cy="9110400"/>
          </a:xfrm>
          <a:prstGeom prst="rect">
            <a:avLst/>
          </a:prstGeom>
        </p:spPr>
        <p:txBody>
          <a:bodyPr spcFirstLastPara="1" wrap="square" lIns="91425" tIns="91425" rIns="91425" bIns="91425" anchor="t" anchorCtr="0">
            <a:noAutofit/>
          </a:bodyPr>
          <a:lstStyle>
            <a:lvl1pPr marL="1219215" lvl="0" indent="-914411">
              <a:spcBef>
                <a:spcPts val="0"/>
              </a:spcBef>
              <a:spcAft>
                <a:spcPts val="0"/>
              </a:spcAft>
              <a:buClr>
                <a:srgbClr val="002D72"/>
              </a:buClr>
              <a:buSzPts val="1800"/>
              <a:buChar char="●"/>
              <a:defRPr>
                <a:solidFill>
                  <a:srgbClr val="002D72"/>
                </a:solidFill>
              </a:defRPr>
            </a:lvl1pPr>
            <a:lvl2pPr marL="2438430" lvl="1" indent="-846677">
              <a:spcBef>
                <a:spcPts val="0"/>
              </a:spcBef>
              <a:spcAft>
                <a:spcPts val="0"/>
              </a:spcAft>
              <a:buClr>
                <a:srgbClr val="002D72"/>
              </a:buClr>
              <a:buSzPts val="1400"/>
              <a:buChar char="○"/>
              <a:defRPr>
                <a:solidFill>
                  <a:srgbClr val="002D72"/>
                </a:solidFill>
              </a:defRPr>
            </a:lvl2pPr>
            <a:lvl3pPr marL="3657646" lvl="2" indent="-846677">
              <a:spcBef>
                <a:spcPts val="0"/>
              </a:spcBef>
              <a:spcAft>
                <a:spcPts val="0"/>
              </a:spcAft>
              <a:buClr>
                <a:srgbClr val="002D72"/>
              </a:buClr>
              <a:buSzPts val="1400"/>
              <a:buChar char="■"/>
              <a:defRPr>
                <a:solidFill>
                  <a:srgbClr val="002D72"/>
                </a:solidFill>
              </a:defRPr>
            </a:lvl3pPr>
            <a:lvl4pPr marL="4876861" lvl="3" indent="-846677">
              <a:spcBef>
                <a:spcPts val="0"/>
              </a:spcBef>
              <a:spcAft>
                <a:spcPts val="0"/>
              </a:spcAft>
              <a:buClr>
                <a:srgbClr val="002D72"/>
              </a:buClr>
              <a:buSzPts val="1400"/>
              <a:buChar char="●"/>
              <a:defRPr>
                <a:solidFill>
                  <a:srgbClr val="002D72"/>
                </a:solidFill>
              </a:defRPr>
            </a:lvl4pPr>
            <a:lvl5pPr marL="6096076" lvl="4" indent="-846677">
              <a:spcBef>
                <a:spcPts val="0"/>
              </a:spcBef>
              <a:spcAft>
                <a:spcPts val="0"/>
              </a:spcAft>
              <a:buClr>
                <a:srgbClr val="002D72"/>
              </a:buClr>
              <a:buSzPts val="1400"/>
              <a:buChar char="○"/>
              <a:defRPr>
                <a:solidFill>
                  <a:srgbClr val="002D72"/>
                </a:solidFill>
              </a:defRPr>
            </a:lvl5pPr>
            <a:lvl6pPr marL="7315291" lvl="5" indent="-846677">
              <a:spcBef>
                <a:spcPts val="0"/>
              </a:spcBef>
              <a:spcAft>
                <a:spcPts val="0"/>
              </a:spcAft>
              <a:buClr>
                <a:srgbClr val="002D72"/>
              </a:buClr>
              <a:buSzPts val="1400"/>
              <a:buChar char="■"/>
              <a:defRPr>
                <a:solidFill>
                  <a:srgbClr val="002D72"/>
                </a:solidFill>
              </a:defRPr>
            </a:lvl6pPr>
            <a:lvl7pPr marL="8534507" lvl="6" indent="-846677">
              <a:spcBef>
                <a:spcPts val="0"/>
              </a:spcBef>
              <a:spcAft>
                <a:spcPts val="0"/>
              </a:spcAft>
              <a:buClr>
                <a:srgbClr val="002D72"/>
              </a:buClr>
              <a:buSzPts val="1400"/>
              <a:buChar char="●"/>
              <a:defRPr>
                <a:solidFill>
                  <a:srgbClr val="002D72"/>
                </a:solidFill>
              </a:defRPr>
            </a:lvl7pPr>
            <a:lvl8pPr marL="9753722" lvl="7" indent="-846677">
              <a:spcBef>
                <a:spcPts val="0"/>
              </a:spcBef>
              <a:spcAft>
                <a:spcPts val="0"/>
              </a:spcAft>
              <a:buClr>
                <a:srgbClr val="002D72"/>
              </a:buClr>
              <a:buSzPts val="1400"/>
              <a:buChar char="○"/>
              <a:defRPr>
                <a:solidFill>
                  <a:srgbClr val="002D72"/>
                </a:solidFill>
              </a:defRPr>
            </a:lvl8pPr>
            <a:lvl9pPr marL="10972937" lvl="8" indent="-846677">
              <a:spcBef>
                <a:spcPts val="0"/>
              </a:spcBef>
              <a:spcAft>
                <a:spcPts val="0"/>
              </a:spcAft>
              <a:buClr>
                <a:srgbClr val="002D72"/>
              </a:buClr>
              <a:buSzPts val="1400"/>
              <a:buChar char="■"/>
              <a:defRPr>
                <a:solidFill>
                  <a:srgbClr val="002D72"/>
                </a:solidFill>
              </a:defRPr>
            </a:lvl9pPr>
          </a:lstStyle>
          <a:p>
            <a:endParaRPr/>
          </a:p>
        </p:txBody>
      </p:sp>
      <p:sp>
        <p:nvSpPr>
          <p:cNvPr id="19" name="Google Shape;19;p4"/>
          <p:cNvSpPr txBox="1">
            <a:spLocks noGrp="1"/>
          </p:cNvSpPr>
          <p:nvPr>
            <p:ph type="sldNum" idx="12"/>
          </p:nvPr>
        </p:nvSpPr>
        <p:spPr>
          <a:xfrm>
            <a:off x="22593221" y="12435245"/>
            <a:ext cx="1463200" cy="1049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4204231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tif"/><Relationship Id="rId4" Type="http://schemas.openxmlformats.org/officeDocument/2006/relationships/image" Target="../media/image7.tif"/></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8.tif"/><Relationship Id="rId4" Type="http://schemas.openxmlformats.org/officeDocument/2006/relationships/image" Target="../media/image7.tif"/></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tif"/><Relationship Id="rId5" Type="http://schemas.openxmlformats.org/officeDocument/2006/relationships/image" Target="../media/image8.tif"/><Relationship Id="rId4" Type="http://schemas.openxmlformats.org/officeDocument/2006/relationships/image" Target="../media/image7.tif"/></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tif"/><Relationship Id="rId5" Type="http://schemas.openxmlformats.org/officeDocument/2006/relationships/image" Target="../media/image8.tif"/><Relationship Id="rId4" Type="http://schemas.openxmlformats.org/officeDocument/2006/relationships/image" Target="../media/image7.tif"/></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7.tif"/></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7.tif"/><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7.tif"/><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7.tif"/><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7.tif"/></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8.tif"/></Relationships>
</file>

<file path=ppt/slides/_rels/slide28.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8.tif"/></Relationships>
</file>

<file path=ppt/slides/_rels/slide29.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8.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8.tif"/></Relationships>
</file>

<file path=ppt/slides/_rels/slide31.xml.rels><?xml version="1.0" encoding="UTF-8" standalone="yes"?>
<Relationships xmlns="http://schemas.openxmlformats.org/package/2006/relationships"><Relationship Id="rId8" Type="http://schemas.openxmlformats.org/officeDocument/2006/relationships/image" Target="../media/image33.tif"/><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ti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3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45.svg"/><Relationship Id="rId4" Type="http://schemas.openxmlformats.org/officeDocument/2006/relationships/image" Target="../media/image43.svg"/><Relationship Id="rId9"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5.sv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52.svg"/></Relationships>
</file>

<file path=ppt/slides/_rels/slide3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51.png"/><Relationship Id="rId7"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0.png"/><Relationship Id="rId4" Type="http://schemas.openxmlformats.org/officeDocument/2006/relationships/image" Target="../media/image52.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7.tif"/><Relationship Id="rId4" Type="http://schemas.openxmlformats.org/officeDocument/2006/relationships/image" Target="../media/image56.sv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7.tif"/><Relationship Id="rId4" Type="http://schemas.openxmlformats.org/officeDocument/2006/relationships/image" Target="../media/image56.sv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67.jpeg"/><Relationship Id="rId3" Type="http://schemas.openxmlformats.org/officeDocument/2006/relationships/image" Target="../media/image63.jpeg"/><Relationship Id="rId7" Type="http://schemas.openxmlformats.org/officeDocument/2006/relationships/image" Target="../media/image7.tif"/><Relationship Id="rId12"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31.png"/><Relationship Id="rId11" Type="http://schemas.openxmlformats.org/officeDocument/2006/relationships/image" Target="../media/image65.tif"/><Relationship Id="rId5" Type="http://schemas.openxmlformats.org/officeDocument/2006/relationships/image" Target="../media/image30.jpeg"/><Relationship Id="rId10" Type="http://schemas.openxmlformats.org/officeDocument/2006/relationships/image" Target="../media/image64.jpeg"/><Relationship Id="rId4" Type="http://schemas.openxmlformats.org/officeDocument/2006/relationships/image" Target="../media/image29.jpeg"/><Relationship Id="rId9" Type="http://schemas.openxmlformats.org/officeDocument/2006/relationships/image" Target="../media/image25.tif"/><Relationship Id="rId14" Type="http://schemas.openxmlformats.org/officeDocument/2006/relationships/image" Target="../media/image3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5.tif"/><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8.tif"/></Relationships>
</file>

<file path=ppt/slides/_rels/slide5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7.tif"/></Relationships>
</file>

<file path=ppt/slides/_rels/slide57.xml.rels><?xml version="1.0" encoding="UTF-8" standalone="yes"?>
<Relationships xmlns="http://schemas.openxmlformats.org/package/2006/relationships"><Relationship Id="rId3" Type="http://schemas.openxmlformats.org/officeDocument/2006/relationships/hyperlink" Target="https://elifesciences.org/articles/67615"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8.tif"/><Relationship Id="rId5" Type="http://schemas.openxmlformats.org/officeDocument/2006/relationships/image" Target="../media/image72.png"/><Relationship Id="rId4" Type="http://schemas.openxmlformats.org/officeDocument/2006/relationships/image" Target="../media/image25.tif"/></Relationships>
</file>

<file path=ppt/slides/_rels/slide58.xml.rels><?xml version="1.0" encoding="UTF-8" standalone="yes"?>
<Relationships xmlns="http://schemas.openxmlformats.org/package/2006/relationships"><Relationship Id="rId3" Type="http://schemas.openxmlformats.org/officeDocument/2006/relationships/hyperlink" Target="https://elifesciences.org/articles/67615"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8.tif"/><Relationship Id="rId5" Type="http://schemas.openxmlformats.org/officeDocument/2006/relationships/image" Target="../media/image72.png"/><Relationship Id="rId4" Type="http://schemas.openxmlformats.org/officeDocument/2006/relationships/image" Target="../media/image25.tif"/></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hyperlink" Target="https://elifesciences.org/articles/67615" TargetMode="External"/><Relationship Id="rId4" Type="http://schemas.openxmlformats.org/officeDocument/2006/relationships/image" Target="../media/image25.tif"/></Relationships>
</file>

<file path=ppt/slides/_rels/slide61.xml.rels><?xml version="1.0" encoding="UTF-8" standalone="yes"?>
<Relationships xmlns="http://schemas.openxmlformats.org/package/2006/relationships"><Relationship Id="rId3" Type="http://schemas.openxmlformats.org/officeDocument/2006/relationships/image" Target="../media/image25.tif"/><Relationship Id="rId7" Type="http://schemas.openxmlformats.org/officeDocument/2006/relationships/image" Target="../media/image8.tif"/><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75.png"/><Relationship Id="rId4" Type="http://schemas.openxmlformats.org/officeDocument/2006/relationships/hyperlink" Target="https://elifesciences.org/articles/67615"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5.tif"/><Relationship Id="rId7" Type="http://schemas.openxmlformats.org/officeDocument/2006/relationships/image" Target="../media/image8.tif"/><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75.png"/><Relationship Id="rId4" Type="http://schemas.openxmlformats.org/officeDocument/2006/relationships/hyperlink" Target="https://elifesciences.org/articles/67615"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8.tif"/><Relationship Id="rId4" Type="http://schemas.openxmlformats.org/officeDocument/2006/relationships/hyperlink" Target="https://elifesciences.org/articles/67615"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33.tif"/><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 complete reference genome improves analysis of human genetic variation"/>
          <p:cNvSpPr txBox="1">
            <a:spLocks noGrp="1"/>
          </p:cNvSpPr>
          <p:nvPr>
            <p:ph type="ctrTitle"/>
          </p:nvPr>
        </p:nvSpPr>
        <p:spPr>
          <a:xfrm>
            <a:off x="1557738" y="879101"/>
            <a:ext cx="21268524" cy="4648201"/>
          </a:xfrm>
          <a:prstGeom prst="rect">
            <a:avLst/>
          </a:prstGeom>
        </p:spPr>
        <p:txBody>
          <a:bodyPr/>
          <a:lstStyle>
            <a:lvl1pPr>
              <a:defRPr sz="9000" spc="-180"/>
            </a:lvl1pPr>
          </a:lstStyle>
          <a:p>
            <a:r>
              <a:rPr lang="en-US" dirty="0"/>
              <a:t>The T2T Genome and applications to variant calling</a:t>
            </a:r>
            <a:endParaRPr dirty="0"/>
          </a:p>
        </p:txBody>
      </p:sp>
      <p:sp>
        <p:nvSpPr>
          <p:cNvPr id="152" name="Stephanie Yan…"/>
          <p:cNvSpPr txBox="1">
            <a:spLocks noGrp="1"/>
          </p:cNvSpPr>
          <p:nvPr>
            <p:ph type="subTitle" sz="quarter" idx="1"/>
          </p:nvPr>
        </p:nvSpPr>
        <p:spPr>
          <a:xfrm>
            <a:off x="1557738" y="5961962"/>
            <a:ext cx="21268524" cy="2187404"/>
          </a:xfrm>
          <a:prstGeom prst="rect">
            <a:avLst/>
          </a:prstGeom>
        </p:spPr>
        <p:txBody>
          <a:bodyPr anchor="ctr">
            <a:normAutofit lnSpcReduction="10000"/>
          </a:bodyPr>
          <a:lstStyle/>
          <a:p>
            <a:pPr defTabSz="767715">
              <a:defRPr sz="4650" b="0"/>
            </a:pPr>
            <a:r>
              <a:rPr lang="en-US" dirty="0"/>
              <a:t>Dylan</a:t>
            </a:r>
            <a:r>
              <a:rPr dirty="0"/>
              <a:t> </a:t>
            </a:r>
            <a:r>
              <a:rPr lang="en-US" dirty="0"/>
              <a:t>Taylor</a:t>
            </a:r>
            <a:endParaRPr dirty="0"/>
          </a:p>
          <a:p>
            <a:pPr defTabSz="767715">
              <a:defRPr sz="4650" b="0"/>
            </a:pPr>
            <a:r>
              <a:rPr dirty="0"/>
              <a:t>Johns Hopkins University</a:t>
            </a:r>
          </a:p>
          <a:p>
            <a:pPr defTabSz="767715">
              <a:defRPr sz="4650" b="0"/>
            </a:pPr>
            <a:r>
              <a:rPr lang="en-US" dirty="0"/>
              <a:t>November 18, 2022</a:t>
            </a:r>
            <a:endParaRPr dirty="0"/>
          </a:p>
        </p:txBody>
      </p:sp>
      <p:pic>
        <p:nvPicPr>
          <p:cNvPr id="3" name="Picture 2">
            <a:extLst>
              <a:ext uri="{FF2B5EF4-FFF2-40B4-BE49-F238E27FC236}">
                <a16:creationId xmlns:a16="http://schemas.microsoft.com/office/drawing/2014/main" id="{A88B800C-E4E9-0B72-2B6B-0876373F3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6555" y="6141270"/>
            <a:ext cx="9753600" cy="73152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he Telomere-to-Telomere (T2T) Consortium used long-read sequencing to create the T2T-CHM13 assembly…"/>
          <p:cNvSpPr txBox="1"/>
          <p:nvPr/>
        </p:nvSpPr>
        <p:spPr>
          <a:xfrm>
            <a:off x="1562749" y="2410208"/>
            <a:ext cx="10070969" cy="100155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marL="571500" indent="-571500" algn="l">
              <a:spcBef>
                <a:spcPts val="2500"/>
              </a:spcBef>
              <a:buSzPct val="123000"/>
              <a:buChar char="•"/>
              <a:defRPr sz="4500">
                <a:solidFill>
                  <a:srgbClr val="000000"/>
                </a:solidFill>
              </a:defRPr>
            </a:pPr>
            <a:r>
              <a:rPr dirty="0"/>
              <a:t>CHM13v1.1 genome size is 3.</a:t>
            </a:r>
            <a:r>
              <a:rPr lang="en-US" dirty="0"/>
              <a:t>055 </a:t>
            </a:r>
            <a:r>
              <a:rPr dirty="0" err="1"/>
              <a:t>Gbp</a:t>
            </a:r>
            <a:r>
              <a:rPr dirty="0"/>
              <a:t>, with zero Ns</a:t>
            </a:r>
          </a:p>
          <a:p>
            <a:pPr marL="571500" indent="-571500" algn="l">
              <a:spcBef>
                <a:spcPts val="2500"/>
              </a:spcBef>
              <a:buSzPct val="123000"/>
              <a:buChar char="•"/>
              <a:defRPr sz="4500">
                <a:solidFill>
                  <a:srgbClr val="000000"/>
                </a:solidFill>
              </a:defRPr>
            </a:pPr>
            <a:r>
              <a:rPr dirty="0"/>
              <a:t>Every chromosome is telomere-to-telomere, quality estimated &gt;Q70</a:t>
            </a:r>
          </a:p>
          <a:p>
            <a:pPr marL="571500" indent="-571500" algn="l">
              <a:spcBef>
                <a:spcPts val="2500"/>
              </a:spcBef>
              <a:buSzPct val="123000"/>
              <a:buChar char="•"/>
              <a:defRPr sz="4500">
                <a:solidFill>
                  <a:srgbClr val="000000"/>
                </a:solidFill>
              </a:defRPr>
            </a:pPr>
            <a:r>
              <a:rPr dirty="0"/>
              <a:t>~200 </a:t>
            </a:r>
            <a:r>
              <a:rPr dirty="0" err="1"/>
              <a:t>Mbp</a:t>
            </a:r>
            <a:r>
              <a:rPr dirty="0"/>
              <a:t> (3–6%) of new sequence vs. GRCh38, fixes thousands of errors</a:t>
            </a:r>
            <a:endParaRPr lang="en-US" dirty="0"/>
          </a:p>
          <a:p>
            <a:pPr marL="571500" indent="-571500" algn="l">
              <a:spcBef>
                <a:spcPts val="2500"/>
              </a:spcBef>
              <a:buSzPct val="123000"/>
              <a:buFontTx/>
              <a:buChar char="•"/>
              <a:defRPr sz="4500">
                <a:solidFill>
                  <a:srgbClr val="000000"/>
                </a:solidFill>
              </a:defRPr>
            </a:pPr>
            <a:r>
              <a:rPr lang="en-US" dirty="0"/>
              <a:t>140 new putative protein-coding genes</a:t>
            </a:r>
          </a:p>
          <a:p>
            <a:pPr algn="l">
              <a:spcBef>
                <a:spcPts val="2500"/>
              </a:spcBef>
              <a:buSzPct val="123000"/>
              <a:defRPr sz="4500">
                <a:solidFill>
                  <a:srgbClr val="000000"/>
                </a:solidFill>
              </a:defRPr>
            </a:pPr>
            <a:endParaRPr lang="en-US" dirty="0"/>
          </a:p>
          <a:p>
            <a:pPr algn="l">
              <a:spcBef>
                <a:spcPts val="2500"/>
              </a:spcBef>
              <a:buSzPct val="123000"/>
              <a:defRPr sz="4500">
                <a:solidFill>
                  <a:srgbClr val="000000"/>
                </a:solidFill>
              </a:defRPr>
            </a:pPr>
            <a:r>
              <a:rPr lang="en-US" b="1" dirty="0">
                <a:solidFill>
                  <a:srgbClr val="FF0000"/>
                </a:solidFill>
              </a:rPr>
              <a:t>Most accurate assembly ever produced</a:t>
            </a:r>
            <a:endParaRPr b="1" dirty="0">
              <a:solidFill>
                <a:srgbClr val="FF0000"/>
              </a:solidFill>
            </a:endParaRPr>
          </a:p>
        </p:txBody>
      </p:sp>
      <p:sp>
        <p:nvSpPr>
          <p:cNvPr id="176" name="T2T-CHM13 is the complete sequence of a human genome"/>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defTabSz="825500">
              <a:defRPr sz="5500" b="1">
                <a:solidFill>
                  <a:srgbClr val="000000"/>
                </a:solidFill>
              </a:defRPr>
            </a:pPr>
            <a:r>
              <a:rPr dirty="0"/>
              <a:t>T2T-CHM13 is the </a:t>
            </a:r>
            <a:r>
              <a:rPr i="1" dirty="0"/>
              <a:t>complete</a:t>
            </a:r>
            <a:r>
              <a:rPr dirty="0"/>
              <a:t> sequence of a human genome</a:t>
            </a:r>
          </a:p>
        </p:txBody>
      </p:sp>
      <p:sp>
        <p:nvSpPr>
          <p:cNvPr id="177" name="Nurk*, Koren*, Rhie*, Rautiainen*, et al., 2022, Science. The complete sequence of a human genome."/>
          <p:cNvSpPr txBox="1"/>
          <p:nvPr/>
        </p:nvSpPr>
        <p:spPr>
          <a:xfrm>
            <a:off x="361621" y="12709888"/>
            <a:ext cx="2347064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t>Nurk*, Koren*, Rhie*, Rautiainen*, </a:t>
            </a:r>
            <a:r>
              <a:rPr i="1"/>
              <a:t>et al</a:t>
            </a:r>
            <a:r>
              <a:t>., 2022, </a:t>
            </a:r>
            <a:r>
              <a:rPr i="1"/>
              <a:t>Science</a:t>
            </a:r>
            <a:r>
              <a:t>. The complete sequence of a human genome.</a:t>
            </a:r>
          </a:p>
        </p:txBody>
      </p:sp>
      <p:pic>
        <p:nvPicPr>
          <p:cNvPr id="178" name="cover.pdf" descr="cover.pdf"/>
          <p:cNvPicPr>
            <a:picLocks/>
          </p:cNvPicPr>
          <p:nvPr/>
        </p:nvPicPr>
        <p:blipFill>
          <a:blip r:embed="rId3"/>
          <a:stretch>
            <a:fillRect/>
          </a:stretch>
        </p:blipFill>
        <p:spPr>
          <a:xfrm>
            <a:off x="12324556" y="2416958"/>
            <a:ext cx="10905127" cy="9873486"/>
          </a:xfrm>
          <a:prstGeom prst="rect">
            <a:avLst/>
          </a:prstGeom>
          <a:ln w="12700">
            <a:miter lim="400000"/>
          </a:ln>
        </p:spPr>
      </p:pic>
      <p:grpSp>
        <p:nvGrpSpPr>
          <p:cNvPr id="182" name="Group"/>
          <p:cNvGrpSpPr/>
          <p:nvPr/>
        </p:nvGrpSpPr>
        <p:grpSpPr>
          <a:xfrm>
            <a:off x="13176555" y="9459676"/>
            <a:ext cx="3562905" cy="1582413"/>
            <a:chOff x="0" y="0"/>
            <a:chExt cx="3562904" cy="1582411"/>
          </a:xfrm>
        </p:grpSpPr>
        <p:sp>
          <p:nvSpPr>
            <p:cNvPr id="179" name="Rounded Rectangle"/>
            <p:cNvSpPr/>
            <p:nvPr/>
          </p:nvSpPr>
          <p:spPr>
            <a:xfrm>
              <a:off x="0" y="0"/>
              <a:ext cx="3556555" cy="1582412"/>
            </a:xfrm>
            <a:prstGeom prst="roundRect">
              <a:avLst>
                <a:gd name="adj" fmla="val 23208"/>
              </a:avLst>
            </a:prstGeom>
            <a:solidFill>
              <a:srgbClr val="FEFDFF"/>
            </a:solidFill>
            <a:ln w="12700" cap="flat">
              <a:solidFill>
                <a:srgbClr val="929292"/>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Square"/>
            <p:cNvSpPr/>
            <p:nvPr/>
          </p:nvSpPr>
          <p:spPr>
            <a:xfrm>
              <a:off x="436795" y="420472"/>
              <a:ext cx="741468" cy="741468"/>
            </a:xfrm>
            <a:prstGeom prst="rect">
              <a:avLst/>
            </a:prstGeom>
            <a:solidFill>
              <a:srgbClr val="D35847"/>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not in GRCh38"/>
            <p:cNvSpPr/>
            <p:nvPr/>
          </p:nvSpPr>
          <p:spPr>
            <a:xfrm>
              <a:off x="1365811" y="791205"/>
              <a:ext cx="21970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3500">
                  <a:solidFill>
                    <a:srgbClr val="000000"/>
                  </a:solidFill>
                </a:defRPr>
              </a:lvl1pPr>
            </a:lstStyle>
            <a:p>
              <a:r>
                <a:t>not in GRCh38</a:t>
              </a:r>
            </a:p>
          </p:txBody>
        </p:sp>
      </p:grpSp>
    </p:spTree>
    <p:extLst>
      <p:ext uri="{BB962C8B-B14F-4D97-AF65-F5344CB8AC3E}">
        <p14:creationId xmlns:p14="http://schemas.microsoft.com/office/powerpoint/2010/main" val="42095969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Analyzing diverse, short-read data with T2T-CHM13"/>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dirty="0"/>
              <a:t>Analyzing diverse, short-read data with T2T-CHM13</a:t>
            </a:r>
          </a:p>
        </p:txBody>
      </p:sp>
      <p:pic>
        <p:nvPicPr>
          <p:cNvPr id="249" name="1kgp_map.pdf" descr="1kgp_map.pdf"/>
          <p:cNvPicPr>
            <a:picLocks noChangeAspect="1"/>
          </p:cNvPicPr>
          <p:nvPr/>
        </p:nvPicPr>
        <p:blipFill>
          <a:blip r:embed="rId3"/>
          <a:srcRect l="8791" r="1969" b="7355"/>
          <a:stretch>
            <a:fillRect/>
          </a:stretch>
        </p:blipFill>
        <p:spPr>
          <a:xfrm>
            <a:off x="3022996" y="4204608"/>
            <a:ext cx="18337840" cy="7680633"/>
          </a:xfrm>
          <a:prstGeom prst="rect">
            <a:avLst/>
          </a:prstGeom>
          <a:ln w="12700">
            <a:miter lim="400000"/>
          </a:ln>
        </p:spPr>
      </p:pic>
      <p:sp>
        <p:nvSpPr>
          <p:cNvPr id="250" name="Byrska-Bishop et al., 2021, bioRxiv. High coverage whole genome sequencing of the expanded 1000 Genomes Project cohort including 602 trios."/>
          <p:cNvSpPr txBox="1"/>
          <p:nvPr/>
        </p:nvSpPr>
        <p:spPr>
          <a:xfrm>
            <a:off x="361621" y="12468588"/>
            <a:ext cx="23470643"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lang="en-US" dirty="0" err="1"/>
              <a:t>Byrska</a:t>
            </a:r>
            <a:r>
              <a:rPr lang="en-US" dirty="0"/>
              <a:t>-Bishop </a:t>
            </a:r>
            <a:r>
              <a:rPr lang="en-US" i="1" dirty="0"/>
              <a:t>et al</a:t>
            </a:r>
            <a:r>
              <a:rPr lang="en-US" dirty="0"/>
              <a:t>., 2022, </a:t>
            </a:r>
            <a:r>
              <a:rPr lang="en-US" i="1" dirty="0"/>
              <a:t>Cell</a:t>
            </a:r>
            <a:r>
              <a:rPr lang="en-US" dirty="0"/>
              <a:t>.</a:t>
            </a:r>
            <a:br>
              <a:rPr lang="en-US" dirty="0"/>
            </a:br>
            <a:r>
              <a:rPr lang="en-US" dirty="0"/>
              <a:t>High coverage whole-genome sequencing of the expanded 1000 Genomes Project cohort including 602 trios.</a:t>
            </a:r>
          </a:p>
        </p:txBody>
      </p:sp>
      <p:sp>
        <p:nvSpPr>
          <p:cNvPr id="251" name="1000 Genomes Project (1KGP): 3202 samples from 5 continental groups…"/>
          <p:cNvSpPr txBox="1"/>
          <p:nvPr/>
        </p:nvSpPr>
        <p:spPr>
          <a:xfrm>
            <a:off x="1758077" y="2340712"/>
            <a:ext cx="19255551" cy="1457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71500" indent="-571500" algn="l" defTabSz="457200">
              <a:lnSpc>
                <a:spcPts val="8200"/>
              </a:lnSpc>
              <a:buSzPct val="123000"/>
              <a:buChar char="•"/>
              <a:defRPr sz="4500">
                <a:solidFill>
                  <a:srgbClr val="000000"/>
                </a:solidFill>
              </a:defRPr>
            </a:pPr>
            <a:r>
              <a:rPr dirty="0"/>
              <a:t>1000 Genomes Project (1KGP): 3202 samples from 5 continental groups</a:t>
            </a:r>
          </a:p>
          <a:p>
            <a:pPr marL="571500" indent="-571500" algn="l" defTabSz="457200">
              <a:lnSpc>
                <a:spcPts val="8200"/>
              </a:lnSpc>
              <a:buSzPct val="123000"/>
              <a:buChar char="•"/>
              <a:defRPr sz="4500">
                <a:solidFill>
                  <a:srgbClr val="000000"/>
                </a:solidFill>
              </a:defRPr>
            </a:pPr>
            <a:r>
              <a:rPr dirty="0"/>
              <a:t>30x sequencing by the New York Genome Center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_d8e-eNHVRQcK7L7c9mblYwkr_PCd9P9HJyiCussqD8-JsNYz8I7nm2Hhpks1s7XkGLPns3roVe_7IhHC_OYMTAJxhWbvbCcO_lNGQ0nD-Z3U8xToVB1T9ywZProbpEnoEbIEp1a16HYvS27vbUA.png" descr="_d8e-eNHVRQcK7L7c9mblYwkr_PCd9P9HJyiCussqD8-JsNYz8I7nm2Hhpks1s7XkGLPns3roVe_7IhHC_OYMTAJxhWbvbCcO_lNGQ0nD-Z3U8xToVB1T9ywZProbpEnoEbIEp1a16HYvS27vbUA.png"/>
          <p:cNvPicPr>
            <a:picLocks noChangeAspect="1"/>
          </p:cNvPicPr>
          <p:nvPr/>
        </p:nvPicPr>
        <p:blipFill>
          <a:blip r:embed="rId3"/>
          <a:srcRect l="3166" t="3569" r="6935" b="38844"/>
          <a:stretch>
            <a:fillRect/>
          </a:stretch>
        </p:blipFill>
        <p:spPr>
          <a:xfrm>
            <a:off x="1188442" y="2321156"/>
            <a:ext cx="22006981" cy="10925302"/>
          </a:xfrm>
          <a:prstGeom prst="rect">
            <a:avLst/>
          </a:prstGeom>
          <a:ln w="12700">
            <a:miter lim="400000"/>
          </a:ln>
        </p:spPr>
      </p:pic>
      <p:sp>
        <p:nvSpPr>
          <p:cNvPr id="256" name="Population-scale short-read alignment an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Population-scale short-read alignment and variant calling</a:t>
            </a:r>
          </a:p>
        </p:txBody>
      </p:sp>
      <p:grpSp>
        <p:nvGrpSpPr>
          <p:cNvPr id="259" name="Group"/>
          <p:cNvGrpSpPr/>
          <p:nvPr/>
        </p:nvGrpSpPr>
        <p:grpSpPr>
          <a:xfrm>
            <a:off x="7834171" y="10660470"/>
            <a:ext cx="4871830" cy="1966395"/>
            <a:chOff x="0" y="0"/>
            <a:chExt cx="4871829" cy="1966394"/>
          </a:xfrm>
        </p:grpSpPr>
        <p:pic>
          <p:nvPicPr>
            <p:cNvPr id="257" name="Image" descr="Image"/>
            <p:cNvPicPr>
              <a:picLocks noChangeAspect="1"/>
            </p:cNvPicPr>
            <p:nvPr/>
          </p:nvPicPr>
          <p:blipFill>
            <a:blip r:embed="rId4"/>
            <a:stretch>
              <a:fillRect/>
            </a:stretch>
          </p:blipFill>
          <p:spPr>
            <a:xfrm>
              <a:off x="0" y="0"/>
              <a:ext cx="1966395" cy="1966395"/>
            </a:xfrm>
            <a:prstGeom prst="rect">
              <a:avLst/>
            </a:prstGeom>
            <a:ln w="12700" cap="flat">
              <a:noFill/>
              <a:miter lim="400000"/>
            </a:ln>
            <a:effectLst/>
          </p:spPr>
        </p:pic>
        <p:sp>
          <p:nvSpPr>
            <p:cNvPr id="258" name="Samantha Zarate"/>
            <p:cNvSpPr txBox="1"/>
            <p:nvPr/>
          </p:nvSpPr>
          <p:spPr>
            <a:xfrm>
              <a:off x="2126189" y="331693"/>
              <a:ext cx="2745641" cy="13030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grpSp>
        <p:nvGrpSpPr>
          <p:cNvPr id="262" name="Group"/>
          <p:cNvGrpSpPr/>
          <p:nvPr/>
        </p:nvGrpSpPr>
        <p:grpSpPr>
          <a:xfrm>
            <a:off x="1995470" y="10660470"/>
            <a:ext cx="4738932" cy="1931009"/>
            <a:chOff x="0" y="0"/>
            <a:chExt cx="4738931" cy="1931008"/>
          </a:xfrm>
        </p:grpSpPr>
        <p:pic>
          <p:nvPicPr>
            <p:cNvPr id="260" name="Image" descr="Image"/>
            <p:cNvPicPr>
              <a:picLocks noChangeAspect="1"/>
            </p:cNvPicPr>
            <p:nvPr/>
          </p:nvPicPr>
          <p:blipFill>
            <a:blip r:embed="rId5"/>
            <a:stretch>
              <a:fillRect/>
            </a:stretch>
          </p:blipFill>
          <p:spPr>
            <a:xfrm>
              <a:off x="0" y="0"/>
              <a:ext cx="1931009" cy="1931009"/>
            </a:xfrm>
            <a:prstGeom prst="rect">
              <a:avLst/>
            </a:prstGeom>
            <a:ln w="12700" cap="flat">
              <a:noFill/>
              <a:miter lim="400000"/>
            </a:ln>
            <a:effectLst/>
          </p:spPr>
        </p:pic>
        <p:sp>
          <p:nvSpPr>
            <p:cNvPr id="261" name="Sergey Aganezov"/>
            <p:cNvSpPr txBox="1"/>
            <p:nvPr/>
          </p:nvSpPr>
          <p:spPr>
            <a:xfrm>
              <a:off x="2040152" y="315919"/>
              <a:ext cx="2698780" cy="13499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_d8e-eNHVRQcK7L7c9mblYwkr_PCd9P9HJyiCussqD8-JsNYz8I7nm2Hhpks1s7XkGLPns3roVe_7IhHC_OYMTAJxhWbvbCcO_lNGQ0nD-Z3U8xToVB1T9ywZProbpEnoEbIEp1a16HYvS27vbUA.png" descr="_d8e-eNHVRQcK7L7c9mblYwkr_PCd9P9HJyiCussqD8-JsNYz8I7nm2Hhpks1s7XkGLPns3roVe_7IhHC_OYMTAJxhWbvbCcO_lNGQ0nD-Z3U8xToVB1T9ywZProbpEnoEbIEp1a16HYvS27vbUA.png"/>
          <p:cNvPicPr>
            <a:picLocks noChangeAspect="1"/>
          </p:cNvPicPr>
          <p:nvPr/>
        </p:nvPicPr>
        <p:blipFill>
          <a:blip r:embed="rId3"/>
          <a:srcRect l="3166" t="3569" r="6935" b="38844"/>
          <a:stretch>
            <a:fillRect/>
          </a:stretch>
        </p:blipFill>
        <p:spPr>
          <a:xfrm>
            <a:off x="1188442" y="2321156"/>
            <a:ext cx="22006981" cy="10925302"/>
          </a:xfrm>
          <a:prstGeom prst="rect">
            <a:avLst/>
          </a:prstGeom>
          <a:ln w="12700">
            <a:miter lim="400000"/>
          </a:ln>
        </p:spPr>
      </p:pic>
      <p:sp>
        <p:nvSpPr>
          <p:cNvPr id="256" name="Population-scale short-read alignment an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Population-scale short-read alignment and variant calling</a:t>
            </a:r>
          </a:p>
        </p:txBody>
      </p:sp>
      <p:grpSp>
        <p:nvGrpSpPr>
          <p:cNvPr id="259" name="Group"/>
          <p:cNvGrpSpPr/>
          <p:nvPr/>
        </p:nvGrpSpPr>
        <p:grpSpPr>
          <a:xfrm>
            <a:off x="7834171" y="10660470"/>
            <a:ext cx="4871830" cy="1966395"/>
            <a:chOff x="0" y="0"/>
            <a:chExt cx="4871829" cy="1966394"/>
          </a:xfrm>
        </p:grpSpPr>
        <p:pic>
          <p:nvPicPr>
            <p:cNvPr id="257" name="Image" descr="Image"/>
            <p:cNvPicPr>
              <a:picLocks noChangeAspect="1"/>
            </p:cNvPicPr>
            <p:nvPr/>
          </p:nvPicPr>
          <p:blipFill>
            <a:blip r:embed="rId4"/>
            <a:stretch>
              <a:fillRect/>
            </a:stretch>
          </p:blipFill>
          <p:spPr>
            <a:xfrm>
              <a:off x="0" y="0"/>
              <a:ext cx="1966395" cy="1966395"/>
            </a:xfrm>
            <a:prstGeom prst="rect">
              <a:avLst/>
            </a:prstGeom>
            <a:ln w="12700" cap="flat">
              <a:noFill/>
              <a:miter lim="400000"/>
            </a:ln>
            <a:effectLst/>
          </p:spPr>
        </p:pic>
        <p:sp>
          <p:nvSpPr>
            <p:cNvPr id="258" name="Samantha Zarate"/>
            <p:cNvSpPr txBox="1"/>
            <p:nvPr/>
          </p:nvSpPr>
          <p:spPr>
            <a:xfrm>
              <a:off x="2126189" y="331693"/>
              <a:ext cx="2745641" cy="13030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grpSp>
        <p:nvGrpSpPr>
          <p:cNvPr id="262" name="Group"/>
          <p:cNvGrpSpPr/>
          <p:nvPr/>
        </p:nvGrpSpPr>
        <p:grpSpPr>
          <a:xfrm>
            <a:off x="1995470" y="10660470"/>
            <a:ext cx="4738932" cy="1931009"/>
            <a:chOff x="0" y="0"/>
            <a:chExt cx="4738931" cy="1931008"/>
          </a:xfrm>
        </p:grpSpPr>
        <p:pic>
          <p:nvPicPr>
            <p:cNvPr id="260" name="Image" descr="Image"/>
            <p:cNvPicPr>
              <a:picLocks noChangeAspect="1"/>
            </p:cNvPicPr>
            <p:nvPr/>
          </p:nvPicPr>
          <p:blipFill>
            <a:blip r:embed="rId5"/>
            <a:stretch>
              <a:fillRect/>
            </a:stretch>
          </p:blipFill>
          <p:spPr>
            <a:xfrm>
              <a:off x="0" y="0"/>
              <a:ext cx="1931009" cy="1931009"/>
            </a:xfrm>
            <a:prstGeom prst="rect">
              <a:avLst/>
            </a:prstGeom>
            <a:ln w="12700" cap="flat">
              <a:noFill/>
              <a:miter lim="400000"/>
            </a:ln>
            <a:effectLst/>
          </p:spPr>
        </p:pic>
        <p:sp>
          <p:nvSpPr>
            <p:cNvPr id="261" name="Sergey Aganezov"/>
            <p:cNvSpPr txBox="1"/>
            <p:nvPr/>
          </p:nvSpPr>
          <p:spPr>
            <a:xfrm>
              <a:off x="2040152" y="315919"/>
              <a:ext cx="2698780" cy="13499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sp>
        <p:nvSpPr>
          <p:cNvPr id="263" name="3202 samples x 30Gb = 96Tb input data!"/>
          <p:cNvSpPr txBox="1"/>
          <p:nvPr/>
        </p:nvSpPr>
        <p:spPr>
          <a:xfrm>
            <a:off x="2717496" y="8194614"/>
            <a:ext cx="6445083" cy="1619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ts val="8800"/>
              </a:lnSpc>
              <a:defRPr sz="5000">
                <a:solidFill>
                  <a:srgbClr val="404CA1"/>
                </a:solidFill>
              </a:defRPr>
            </a:pPr>
            <a:r>
              <a:t>3202 samples x 30Gb = </a:t>
            </a:r>
            <a:r>
              <a:rPr b="1"/>
              <a:t>96Tb</a:t>
            </a:r>
            <a:r>
              <a:t> input data!</a:t>
            </a:r>
          </a:p>
        </p:txBody>
      </p:sp>
    </p:spTree>
    <p:extLst>
      <p:ext uri="{BB962C8B-B14F-4D97-AF65-F5344CB8AC3E}">
        <p14:creationId xmlns:p14="http://schemas.microsoft.com/office/powerpoint/2010/main" val="213089312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_d8e-eNHVRQcK7L7c9mblYwkr_PCd9P9HJyiCussqD8-JsNYz8I7nm2Hhpks1s7XkGLPns3roVe_7IhHC_OYMTAJxhWbvbCcO_lNGQ0nD-Z3U8xToVB1T9ywZProbpEnoEbIEp1a16HYvS27vbUA.png" descr="_d8e-eNHVRQcK7L7c9mblYwkr_PCd9P9HJyiCussqD8-JsNYz8I7nm2Hhpks1s7XkGLPns3roVe_7IhHC_OYMTAJxhWbvbCcO_lNGQ0nD-Z3U8xToVB1T9ywZProbpEnoEbIEp1a16HYvS27vbUA.png"/>
          <p:cNvPicPr>
            <a:picLocks noChangeAspect="1"/>
          </p:cNvPicPr>
          <p:nvPr/>
        </p:nvPicPr>
        <p:blipFill>
          <a:blip r:embed="rId3"/>
          <a:srcRect l="3166" t="3569" r="6935" b="38844"/>
          <a:stretch>
            <a:fillRect/>
          </a:stretch>
        </p:blipFill>
        <p:spPr>
          <a:xfrm>
            <a:off x="1188442" y="2321156"/>
            <a:ext cx="22006981" cy="10925302"/>
          </a:xfrm>
          <a:prstGeom prst="rect">
            <a:avLst/>
          </a:prstGeom>
          <a:ln w="12700">
            <a:miter lim="400000"/>
          </a:ln>
        </p:spPr>
      </p:pic>
      <p:sp>
        <p:nvSpPr>
          <p:cNvPr id="256" name="Population-scale short-read alignment an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dirty="0"/>
              <a:t>Population-scale short-read alignment and variant calling</a:t>
            </a:r>
          </a:p>
        </p:txBody>
      </p:sp>
      <p:grpSp>
        <p:nvGrpSpPr>
          <p:cNvPr id="259" name="Group"/>
          <p:cNvGrpSpPr/>
          <p:nvPr/>
        </p:nvGrpSpPr>
        <p:grpSpPr>
          <a:xfrm>
            <a:off x="7834171" y="10660470"/>
            <a:ext cx="4871830" cy="1966395"/>
            <a:chOff x="0" y="0"/>
            <a:chExt cx="4871829" cy="1966394"/>
          </a:xfrm>
        </p:grpSpPr>
        <p:pic>
          <p:nvPicPr>
            <p:cNvPr id="257" name="Image" descr="Image"/>
            <p:cNvPicPr>
              <a:picLocks noChangeAspect="1"/>
            </p:cNvPicPr>
            <p:nvPr/>
          </p:nvPicPr>
          <p:blipFill>
            <a:blip r:embed="rId4"/>
            <a:stretch>
              <a:fillRect/>
            </a:stretch>
          </p:blipFill>
          <p:spPr>
            <a:xfrm>
              <a:off x="0" y="0"/>
              <a:ext cx="1966395" cy="1966395"/>
            </a:xfrm>
            <a:prstGeom prst="rect">
              <a:avLst/>
            </a:prstGeom>
            <a:ln w="12700" cap="flat">
              <a:noFill/>
              <a:miter lim="400000"/>
            </a:ln>
            <a:effectLst/>
          </p:spPr>
        </p:pic>
        <p:sp>
          <p:nvSpPr>
            <p:cNvPr id="258" name="Samantha Zarate"/>
            <p:cNvSpPr txBox="1"/>
            <p:nvPr/>
          </p:nvSpPr>
          <p:spPr>
            <a:xfrm>
              <a:off x="2126189" y="331693"/>
              <a:ext cx="2745641" cy="13030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grpSp>
        <p:nvGrpSpPr>
          <p:cNvPr id="262" name="Group"/>
          <p:cNvGrpSpPr/>
          <p:nvPr/>
        </p:nvGrpSpPr>
        <p:grpSpPr>
          <a:xfrm>
            <a:off x="1995470" y="10660470"/>
            <a:ext cx="4738932" cy="1931009"/>
            <a:chOff x="0" y="0"/>
            <a:chExt cx="4738931" cy="1931008"/>
          </a:xfrm>
        </p:grpSpPr>
        <p:pic>
          <p:nvPicPr>
            <p:cNvPr id="260" name="Image" descr="Image"/>
            <p:cNvPicPr>
              <a:picLocks noChangeAspect="1"/>
            </p:cNvPicPr>
            <p:nvPr/>
          </p:nvPicPr>
          <p:blipFill>
            <a:blip r:embed="rId5"/>
            <a:stretch>
              <a:fillRect/>
            </a:stretch>
          </p:blipFill>
          <p:spPr>
            <a:xfrm>
              <a:off x="0" y="0"/>
              <a:ext cx="1931009" cy="1931009"/>
            </a:xfrm>
            <a:prstGeom prst="rect">
              <a:avLst/>
            </a:prstGeom>
            <a:ln w="12700" cap="flat">
              <a:noFill/>
              <a:miter lim="400000"/>
            </a:ln>
            <a:effectLst/>
          </p:spPr>
        </p:pic>
        <p:sp>
          <p:nvSpPr>
            <p:cNvPr id="261" name="Sergey Aganezov"/>
            <p:cNvSpPr txBox="1"/>
            <p:nvPr/>
          </p:nvSpPr>
          <p:spPr>
            <a:xfrm>
              <a:off x="2040152" y="315919"/>
              <a:ext cx="2698780" cy="13499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sp>
        <p:nvSpPr>
          <p:cNvPr id="263" name="3202 samples x 30Gb = 96Tb input data!"/>
          <p:cNvSpPr txBox="1"/>
          <p:nvPr/>
        </p:nvSpPr>
        <p:spPr>
          <a:xfrm>
            <a:off x="2717496" y="8194614"/>
            <a:ext cx="6445083" cy="1619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ts val="8800"/>
              </a:lnSpc>
              <a:defRPr sz="5000">
                <a:solidFill>
                  <a:srgbClr val="404CA1"/>
                </a:solidFill>
              </a:defRPr>
            </a:pPr>
            <a:r>
              <a:t>3202 samples x 30Gb = </a:t>
            </a:r>
            <a:r>
              <a:rPr b="1"/>
              <a:t>96Tb</a:t>
            </a:r>
            <a:r>
              <a:t> input data!</a:t>
            </a:r>
          </a:p>
        </p:txBody>
      </p:sp>
      <p:grpSp>
        <p:nvGrpSpPr>
          <p:cNvPr id="266" name="Group"/>
          <p:cNvGrpSpPr/>
          <p:nvPr/>
        </p:nvGrpSpPr>
        <p:grpSpPr>
          <a:xfrm>
            <a:off x="20293065" y="2168756"/>
            <a:ext cx="3185123" cy="3317878"/>
            <a:chOff x="0" y="0"/>
            <a:chExt cx="3185122" cy="3317877"/>
          </a:xfrm>
        </p:grpSpPr>
        <p:sp>
          <p:nvSpPr>
            <p:cNvPr id="264" name="AnVIL"/>
            <p:cNvSpPr txBox="1"/>
            <p:nvPr/>
          </p:nvSpPr>
          <p:spPr>
            <a:xfrm>
              <a:off x="0" y="2365377"/>
              <a:ext cx="3185123" cy="952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5500" b="1">
                  <a:solidFill>
                    <a:srgbClr val="434FA4"/>
                  </a:solidFill>
                  <a:latin typeface="Verdana"/>
                  <a:ea typeface="Verdana"/>
                  <a:cs typeface="Verdana"/>
                  <a:sym typeface="Verdana"/>
                </a:defRPr>
              </a:lvl1pPr>
            </a:lstStyle>
            <a:p>
              <a:r>
                <a:t>AnVIL</a:t>
              </a:r>
            </a:p>
          </p:txBody>
        </p:sp>
        <p:pic>
          <p:nvPicPr>
            <p:cNvPr id="265" name="Image" descr="Image"/>
            <p:cNvPicPr>
              <a:picLocks noChangeAspect="1"/>
            </p:cNvPicPr>
            <p:nvPr/>
          </p:nvPicPr>
          <p:blipFill>
            <a:blip r:embed="rId6"/>
            <a:stretch>
              <a:fillRect/>
            </a:stretch>
          </p:blipFill>
          <p:spPr>
            <a:xfrm>
              <a:off x="212537" y="0"/>
              <a:ext cx="2760046" cy="2301878"/>
            </a:xfrm>
            <a:prstGeom prst="rect">
              <a:avLst/>
            </a:prstGeom>
            <a:ln w="12700" cap="flat">
              <a:noFill/>
              <a:miter lim="400000"/>
            </a:ln>
            <a:effectLst/>
          </p:spPr>
        </p:pic>
      </p:grpSp>
      <p:sp>
        <p:nvSpPr>
          <p:cNvPr id="3" name="TextBox 2">
            <a:extLst>
              <a:ext uri="{FF2B5EF4-FFF2-40B4-BE49-F238E27FC236}">
                <a16:creationId xmlns:a16="http://schemas.microsoft.com/office/drawing/2014/main" id="{349D9F5E-A7BC-2BF9-9D9D-03254293ED89}"/>
              </a:ext>
            </a:extLst>
          </p:cNvPr>
          <p:cNvSpPr txBox="1"/>
          <p:nvPr/>
        </p:nvSpPr>
        <p:spPr>
          <a:xfrm>
            <a:off x="6097137" y="6627168"/>
            <a:ext cx="1219427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320084340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2"/>
          <p:cNvPicPr preferRelativeResize="0"/>
          <p:nvPr/>
        </p:nvPicPr>
        <p:blipFill>
          <a:blip r:embed="rId3">
            <a:alphaModFix/>
          </a:blip>
          <a:stretch>
            <a:fillRect/>
          </a:stretch>
        </p:blipFill>
        <p:spPr>
          <a:xfrm>
            <a:off x="4195868" y="781934"/>
            <a:ext cx="16619869" cy="11561669"/>
          </a:xfrm>
          <a:prstGeom prst="rect">
            <a:avLst/>
          </a:prstGeom>
          <a:noFill/>
          <a:ln>
            <a:noFill/>
          </a:ln>
        </p:spPr>
      </p:pic>
      <p:sp>
        <p:nvSpPr>
          <p:cNvPr id="132" name="Google Shape;132;p22"/>
          <p:cNvSpPr txBox="1"/>
          <p:nvPr/>
        </p:nvSpPr>
        <p:spPr>
          <a:xfrm>
            <a:off x="235333" y="1"/>
            <a:ext cx="5205600" cy="1231025"/>
          </a:xfrm>
          <a:prstGeom prst="rect">
            <a:avLst/>
          </a:prstGeom>
          <a:noFill/>
          <a:ln>
            <a:noFill/>
          </a:ln>
        </p:spPr>
        <p:txBody>
          <a:bodyPr spcFirstLastPara="1" wrap="square" lIns="243800" tIns="243800" rIns="243800" bIns="243800" anchor="t" anchorCtr="0">
            <a:spAutoFit/>
          </a:bodyPr>
          <a:lstStyle/>
          <a:p>
            <a:pPr algn="l"/>
            <a:r>
              <a:rPr lang="en" sz="4800" b="1">
                <a:solidFill>
                  <a:srgbClr val="1F386B"/>
                </a:solidFill>
              </a:rPr>
              <a:t>anvilproject.org</a:t>
            </a:r>
            <a:endParaRPr sz="4800" b="1">
              <a:solidFill>
                <a:srgbClr val="1F386B"/>
              </a:solidFill>
            </a:endParaRPr>
          </a:p>
        </p:txBody>
      </p:sp>
      <p:sp>
        <p:nvSpPr>
          <p:cNvPr id="2" name="Byrska-Bishop et al., 2021, bioRxiv. High coverage whole genome sequencing of the expanded 1000 Genomes Project cohort including 602 trios.">
            <a:extLst>
              <a:ext uri="{FF2B5EF4-FFF2-40B4-BE49-F238E27FC236}">
                <a16:creationId xmlns:a16="http://schemas.microsoft.com/office/drawing/2014/main" id="{59219A86-D1A3-9ACE-0AC0-500D9B50408C}"/>
              </a:ext>
            </a:extLst>
          </p:cNvPr>
          <p:cNvSpPr txBox="1"/>
          <p:nvPr/>
        </p:nvSpPr>
        <p:spPr>
          <a:xfrm>
            <a:off x="361621" y="12464372"/>
            <a:ext cx="23470643"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lang="en-US" dirty="0"/>
              <a:t>Schatz </a:t>
            </a:r>
            <a:r>
              <a:rPr lang="en-US" i="1" dirty="0"/>
              <a:t>et al</a:t>
            </a:r>
            <a:r>
              <a:rPr lang="en-US" dirty="0"/>
              <a:t>., 2022, </a:t>
            </a:r>
            <a:r>
              <a:rPr lang="en-US" i="1" dirty="0"/>
              <a:t>Cell Genomics</a:t>
            </a:r>
            <a:r>
              <a:rPr lang="en-US" dirty="0"/>
              <a:t>. Inverting the model of genomics data sharing with the NHGRI Genomic Data Science Analysis, Visualization, and Informatics Lab-space.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3048001" y="2403601"/>
            <a:ext cx="18287992" cy="10394771"/>
          </a:xfrm>
          <a:prstGeom prst="rect">
            <a:avLst/>
          </a:prstGeom>
          <a:noFill/>
          <a:ln w="9525" cap="flat" cmpd="sng">
            <a:solidFill>
              <a:schemeClr val="dk2"/>
            </a:solidFill>
            <a:prstDash val="solid"/>
            <a:round/>
            <a:headEnd type="none" w="sm" len="sm"/>
            <a:tailEnd type="none" w="sm" len="sm"/>
          </a:ln>
        </p:spPr>
      </p:pic>
      <p:sp>
        <p:nvSpPr>
          <p:cNvPr id="4" name="Population-scale short-read alignment and variant calling">
            <a:extLst>
              <a:ext uri="{FF2B5EF4-FFF2-40B4-BE49-F238E27FC236}">
                <a16:creationId xmlns:a16="http://schemas.microsoft.com/office/drawing/2014/main" id="{1931049B-D19F-529B-CF43-E6F56A12CCCD}"/>
              </a:ext>
            </a:extLst>
          </p:cNvPr>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err="1"/>
              <a:t>AnVIL</a:t>
            </a:r>
            <a:r>
              <a:rPr lang="en-US" dirty="0"/>
              <a:t>: Data Table</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_d8e-eNHVRQcK7L7c9mblYwkr_PCd9P9HJyiCussqD8-JsNYz8I7nm2Hhpks1s7XkGLPns3roVe_7IhHC_OYMTAJxhWbvbCcO_lNGQ0nD-Z3U8xToVB1T9ywZProbpEnoEbIEp1a16HYvS27vbUA.png" descr="_d8e-eNHVRQcK7L7c9mblYwkr_PCd9P9HJyiCussqD8-JsNYz8I7nm2Hhpks1s7XkGLPns3roVe_7IhHC_OYMTAJxhWbvbCcO_lNGQ0nD-Z3U8xToVB1T9ywZProbpEnoEbIEp1a16HYvS27vbUA.png"/>
          <p:cNvPicPr>
            <a:picLocks noChangeAspect="1"/>
          </p:cNvPicPr>
          <p:nvPr/>
        </p:nvPicPr>
        <p:blipFill>
          <a:blip r:embed="rId3"/>
          <a:srcRect l="3166" t="3569" r="6935" b="38844"/>
          <a:stretch>
            <a:fillRect/>
          </a:stretch>
        </p:blipFill>
        <p:spPr>
          <a:xfrm>
            <a:off x="1188442" y="2321156"/>
            <a:ext cx="22006981" cy="10925302"/>
          </a:xfrm>
          <a:prstGeom prst="rect">
            <a:avLst/>
          </a:prstGeom>
          <a:ln w="12700">
            <a:miter lim="400000"/>
          </a:ln>
        </p:spPr>
      </p:pic>
      <p:sp>
        <p:nvSpPr>
          <p:cNvPr id="256" name="Population-scale short-read alignment an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dirty="0"/>
              <a:t>Population-scale short-read alignment and variant calling</a:t>
            </a:r>
          </a:p>
        </p:txBody>
      </p:sp>
      <p:grpSp>
        <p:nvGrpSpPr>
          <p:cNvPr id="259" name="Group"/>
          <p:cNvGrpSpPr/>
          <p:nvPr/>
        </p:nvGrpSpPr>
        <p:grpSpPr>
          <a:xfrm>
            <a:off x="7834171" y="10660470"/>
            <a:ext cx="4871830" cy="1966395"/>
            <a:chOff x="0" y="0"/>
            <a:chExt cx="4871829" cy="1966394"/>
          </a:xfrm>
        </p:grpSpPr>
        <p:pic>
          <p:nvPicPr>
            <p:cNvPr id="257" name="Image" descr="Image"/>
            <p:cNvPicPr>
              <a:picLocks noChangeAspect="1"/>
            </p:cNvPicPr>
            <p:nvPr/>
          </p:nvPicPr>
          <p:blipFill>
            <a:blip r:embed="rId4"/>
            <a:stretch>
              <a:fillRect/>
            </a:stretch>
          </p:blipFill>
          <p:spPr>
            <a:xfrm>
              <a:off x="0" y="0"/>
              <a:ext cx="1966395" cy="1966395"/>
            </a:xfrm>
            <a:prstGeom prst="rect">
              <a:avLst/>
            </a:prstGeom>
            <a:ln w="12700" cap="flat">
              <a:noFill/>
              <a:miter lim="400000"/>
            </a:ln>
            <a:effectLst/>
          </p:spPr>
        </p:pic>
        <p:sp>
          <p:nvSpPr>
            <p:cNvPr id="258" name="Samantha Zarate"/>
            <p:cNvSpPr txBox="1"/>
            <p:nvPr/>
          </p:nvSpPr>
          <p:spPr>
            <a:xfrm>
              <a:off x="2126189" y="331693"/>
              <a:ext cx="2745641" cy="13030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grpSp>
        <p:nvGrpSpPr>
          <p:cNvPr id="262" name="Group"/>
          <p:cNvGrpSpPr/>
          <p:nvPr/>
        </p:nvGrpSpPr>
        <p:grpSpPr>
          <a:xfrm>
            <a:off x="1995470" y="10660470"/>
            <a:ext cx="4738932" cy="1931009"/>
            <a:chOff x="0" y="0"/>
            <a:chExt cx="4738931" cy="1931008"/>
          </a:xfrm>
        </p:grpSpPr>
        <p:pic>
          <p:nvPicPr>
            <p:cNvPr id="260" name="Image" descr="Image"/>
            <p:cNvPicPr>
              <a:picLocks noChangeAspect="1"/>
            </p:cNvPicPr>
            <p:nvPr/>
          </p:nvPicPr>
          <p:blipFill>
            <a:blip r:embed="rId5"/>
            <a:stretch>
              <a:fillRect/>
            </a:stretch>
          </p:blipFill>
          <p:spPr>
            <a:xfrm>
              <a:off x="0" y="0"/>
              <a:ext cx="1931009" cy="1931009"/>
            </a:xfrm>
            <a:prstGeom prst="rect">
              <a:avLst/>
            </a:prstGeom>
            <a:ln w="12700" cap="flat">
              <a:noFill/>
              <a:miter lim="400000"/>
            </a:ln>
            <a:effectLst/>
          </p:spPr>
        </p:pic>
        <p:sp>
          <p:nvSpPr>
            <p:cNvPr id="261" name="Sergey Aganezov"/>
            <p:cNvSpPr txBox="1"/>
            <p:nvPr/>
          </p:nvSpPr>
          <p:spPr>
            <a:xfrm>
              <a:off x="2040152" y="315919"/>
              <a:ext cx="2698780" cy="13499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sp>
        <p:nvSpPr>
          <p:cNvPr id="263" name="3202 samples x 30Gb = 96Tb input data!"/>
          <p:cNvSpPr txBox="1"/>
          <p:nvPr/>
        </p:nvSpPr>
        <p:spPr>
          <a:xfrm>
            <a:off x="2717496" y="8194614"/>
            <a:ext cx="6445083" cy="1619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ts val="8800"/>
              </a:lnSpc>
              <a:defRPr sz="5000">
                <a:solidFill>
                  <a:srgbClr val="404CA1"/>
                </a:solidFill>
              </a:defRPr>
            </a:pPr>
            <a:r>
              <a:t>3202 samples x 30Gb = </a:t>
            </a:r>
            <a:r>
              <a:rPr b="1"/>
              <a:t>96Tb</a:t>
            </a:r>
            <a:r>
              <a:t> input data!</a:t>
            </a:r>
          </a:p>
        </p:txBody>
      </p:sp>
      <p:grpSp>
        <p:nvGrpSpPr>
          <p:cNvPr id="266" name="Group"/>
          <p:cNvGrpSpPr/>
          <p:nvPr/>
        </p:nvGrpSpPr>
        <p:grpSpPr>
          <a:xfrm>
            <a:off x="20293065" y="2168756"/>
            <a:ext cx="3185123" cy="3317878"/>
            <a:chOff x="0" y="0"/>
            <a:chExt cx="3185122" cy="3317877"/>
          </a:xfrm>
        </p:grpSpPr>
        <p:sp>
          <p:nvSpPr>
            <p:cNvPr id="264" name="AnVIL"/>
            <p:cNvSpPr txBox="1"/>
            <p:nvPr/>
          </p:nvSpPr>
          <p:spPr>
            <a:xfrm>
              <a:off x="0" y="2365377"/>
              <a:ext cx="3185123" cy="952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5500" b="1">
                  <a:solidFill>
                    <a:srgbClr val="434FA4"/>
                  </a:solidFill>
                  <a:latin typeface="Verdana"/>
                  <a:ea typeface="Verdana"/>
                  <a:cs typeface="Verdana"/>
                  <a:sym typeface="Verdana"/>
                </a:defRPr>
              </a:lvl1pPr>
            </a:lstStyle>
            <a:p>
              <a:r>
                <a:t>AnVIL</a:t>
              </a:r>
            </a:p>
          </p:txBody>
        </p:sp>
        <p:pic>
          <p:nvPicPr>
            <p:cNvPr id="265" name="Image" descr="Image"/>
            <p:cNvPicPr>
              <a:picLocks noChangeAspect="1"/>
            </p:cNvPicPr>
            <p:nvPr/>
          </p:nvPicPr>
          <p:blipFill>
            <a:blip r:embed="rId6"/>
            <a:stretch>
              <a:fillRect/>
            </a:stretch>
          </p:blipFill>
          <p:spPr>
            <a:xfrm>
              <a:off x="212537" y="0"/>
              <a:ext cx="2760046" cy="2301878"/>
            </a:xfrm>
            <a:prstGeom prst="rect">
              <a:avLst/>
            </a:prstGeom>
            <a:ln w="12700" cap="flat">
              <a:noFill/>
              <a:miter lim="400000"/>
            </a:ln>
            <a:effectLst/>
          </p:spPr>
        </p:pic>
      </p:grpSp>
      <p:sp>
        <p:nvSpPr>
          <p:cNvPr id="3" name="TextBox 2">
            <a:extLst>
              <a:ext uri="{FF2B5EF4-FFF2-40B4-BE49-F238E27FC236}">
                <a16:creationId xmlns:a16="http://schemas.microsoft.com/office/drawing/2014/main" id="{349D9F5E-A7BC-2BF9-9D9D-03254293ED89}"/>
              </a:ext>
            </a:extLst>
          </p:cNvPr>
          <p:cNvSpPr txBox="1"/>
          <p:nvPr/>
        </p:nvSpPr>
        <p:spPr>
          <a:xfrm>
            <a:off x="6097137" y="6627168"/>
            <a:ext cx="1219427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182997302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2T-CHM13 improves short-read alignment"/>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dirty="0"/>
              <a:t>T2T-CHM13 improves short-read alignment</a:t>
            </a:r>
          </a:p>
        </p:txBody>
      </p:sp>
      <p:grpSp>
        <p:nvGrpSpPr>
          <p:cNvPr id="284" name="Group"/>
          <p:cNvGrpSpPr/>
          <p:nvPr/>
        </p:nvGrpSpPr>
        <p:grpSpPr>
          <a:xfrm>
            <a:off x="852879" y="10794628"/>
            <a:ext cx="5224164" cy="2330883"/>
            <a:chOff x="0" y="0"/>
            <a:chExt cx="5224163" cy="2330882"/>
          </a:xfrm>
        </p:grpSpPr>
        <p:pic>
          <p:nvPicPr>
            <p:cNvPr id="282" name="Image" descr="Image"/>
            <p:cNvPicPr>
              <a:picLocks noChangeAspect="1"/>
            </p:cNvPicPr>
            <p:nvPr/>
          </p:nvPicPr>
          <p:blipFill>
            <a:blip r:embed="rId3"/>
            <a:stretch>
              <a:fillRect/>
            </a:stretch>
          </p:blipFill>
          <p:spPr>
            <a:xfrm>
              <a:off x="0" y="0"/>
              <a:ext cx="2330883" cy="2330883"/>
            </a:xfrm>
            <a:prstGeom prst="rect">
              <a:avLst/>
            </a:prstGeom>
            <a:ln w="12700" cap="flat">
              <a:noFill/>
              <a:miter lim="400000"/>
            </a:ln>
            <a:effectLst/>
          </p:spPr>
        </p:pic>
        <p:sp>
          <p:nvSpPr>
            <p:cNvPr id="283" name="Sergey Aganezov"/>
            <p:cNvSpPr txBox="1"/>
            <p:nvPr/>
          </p:nvSpPr>
          <p:spPr>
            <a:xfrm>
              <a:off x="2525384" y="525056"/>
              <a:ext cx="2698780"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pic>
        <p:nvPicPr>
          <p:cNvPr id="6" name="Google Shape;175;p28">
            <a:extLst>
              <a:ext uri="{FF2B5EF4-FFF2-40B4-BE49-F238E27FC236}">
                <a16:creationId xmlns:a16="http://schemas.microsoft.com/office/drawing/2014/main" id="{8B848D74-9299-F175-F699-E631ACB3A0C5}"/>
              </a:ext>
            </a:extLst>
          </p:cNvPr>
          <p:cNvPicPr preferRelativeResize="0"/>
          <p:nvPr/>
        </p:nvPicPr>
        <p:blipFill rotWithShape="1">
          <a:blip r:embed="rId4">
            <a:alphaModFix/>
          </a:blip>
          <a:srcRect l="8687" r="2839" b="69835"/>
          <a:stretch/>
        </p:blipFill>
        <p:spPr>
          <a:xfrm>
            <a:off x="1126469" y="2571289"/>
            <a:ext cx="6933397" cy="7745806"/>
          </a:xfrm>
          <a:prstGeom prst="rect">
            <a:avLst/>
          </a:prstGeom>
          <a:noFill/>
          <a:ln>
            <a:noFill/>
          </a:ln>
        </p:spPr>
      </p:pic>
      <p:pic>
        <p:nvPicPr>
          <p:cNvPr id="7" name="Google Shape;176;p28">
            <a:extLst>
              <a:ext uri="{FF2B5EF4-FFF2-40B4-BE49-F238E27FC236}">
                <a16:creationId xmlns:a16="http://schemas.microsoft.com/office/drawing/2014/main" id="{D4298DBE-C4A7-12AB-7A61-13171D2E9C90}"/>
              </a:ext>
            </a:extLst>
          </p:cNvPr>
          <p:cNvPicPr preferRelativeResize="0"/>
          <p:nvPr/>
        </p:nvPicPr>
        <p:blipFill rotWithShape="1">
          <a:blip r:embed="rId4">
            <a:alphaModFix/>
          </a:blip>
          <a:srcRect l="1475" t="32299" r="3313" b="37536"/>
          <a:stretch/>
        </p:blipFill>
        <p:spPr>
          <a:xfrm>
            <a:off x="8461445" y="2543856"/>
            <a:ext cx="7461109" cy="7745805"/>
          </a:xfrm>
          <a:prstGeom prst="rect">
            <a:avLst/>
          </a:prstGeom>
          <a:noFill/>
          <a:ln>
            <a:noFill/>
          </a:ln>
        </p:spPr>
      </p:pic>
      <p:pic>
        <p:nvPicPr>
          <p:cNvPr id="8" name="Google Shape;177;p28">
            <a:extLst>
              <a:ext uri="{FF2B5EF4-FFF2-40B4-BE49-F238E27FC236}">
                <a16:creationId xmlns:a16="http://schemas.microsoft.com/office/drawing/2014/main" id="{C85183D2-4B3B-9A83-3632-95F2937EA956}"/>
              </a:ext>
            </a:extLst>
          </p:cNvPr>
          <p:cNvPicPr preferRelativeResize="0"/>
          <p:nvPr/>
        </p:nvPicPr>
        <p:blipFill rotWithShape="1">
          <a:blip r:embed="rId4">
            <a:alphaModFix/>
          </a:blip>
          <a:srcRect l="13141" t="64693"/>
          <a:stretch/>
        </p:blipFill>
        <p:spPr>
          <a:xfrm>
            <a:off x="16283078" y="2562145"/>
            <a:ext cx="6806505" cy="9066486"/>
          </a:xfrm>
          <a:prstGeom prst="rect">
            <a:avLst/>
          </a:prstGeom>
          <a:noFill/>
          <a:ln>
            <a:noFill/>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4" name="Google Shape;184;p29"/>
          <p:cNvPicPr preferRelativeResize="0"/>
          <p:nvPr/>
        </p:nvPicPr>
        <p:blipFill rotWithShape="1">
          <a:blip r:embed="rId3">
            <a:alphaModFix/>
          </a:blip>
          <a:srcRect t="1512" b="1512"/>
          <a:stretch/>
        </p:blipFill>
        <p:spPr>
          <a:xfrm>
            <a:off x="530435" y="3267935"/>
            <a:ext cx="12401936" cy="9019731"/>
          </a:xfrm>
          <a:prstGeom prst="rect">
            <a:avLst/>
          </a:prstGeom>
          <a:noFill/>
          <a:ln>
            <a:noFill/>
          </a:ln>
        </p:spPr>
      </p:pic>
      <p:graphicFrame>
        <p:nvGraphicFramePr>
          <p:cNvPr id="185" name="Google Shape;185;p29"/>
          <p:cNvGraphicFramePr/>
          <p:nvPr>
            <p:extLst>
              <p:ext uri="{D42A27DB-BD31-4B8C-83A1-F6EECF244321}">
                <p14:modId xmlns:p14="http://schemas.microsoft.com/office/powerpoint/2010/main" val="2303037073"/>
              </p:ext>
            </p:extLst>
          </p:nvPr>
        </p:nvGraphicFramePr>
        <p:xfrm>
          <a:off x="12932333" y="5639724"/>
          <a:ext cx="10921200" cy="4659666"/>
        </p:xfrm>
        <a:graphic>
          <a:graphicData uri="http://schemas.openxmlformats.org/drawingml/2006/table">
            <a:tbl>
              <a:tblPr>
                <a:noFill/>
              </a:tblPr>
              <a:tblGrid>
                <a:gridCol w="3292600">
                  <a:extLst>
                    <a:ext uri="{9D8B030D-6E8A-4147-A177-3AD203B41FA5}">
                      <a16:colId xmlns:a16="http://schemas.microsoft.com/office/drawing/2014/main" val="20000"/>
                    </a:ext>
                  </a:extLst>
                </a:gridCol>
                <a:gridCol w="3762467">
                  <a:extLst>
                    <a:ext uri="{9D8B030D-6E8A-4147-A177-3AD203B41FA5}">
                      <a16:colId xmlns:a16="http://schemas.microsoft.com/office/drawing/2014/main" val="20001"/>
                    </a:ext>
                  </a:extLst>
                </a:gridCol>
                <a:gridCol w="3866133">
                  <a:extLst>
                    <a:ext uri="{9D8B030D-6E8A-4147-A177-3AD203B41FA5}">
                      <a16:colId xmlns:a16="http://schemas.microsoft.com/office/drawing/2014/main" val="20002"/>
                    </a:ext>
                  </a:extLst>
                </a:gridCol>
              </a:tblGrid>
              <a:tr h="1598333">
                <a:tc>
                  <a:txBody>
                    <a:bodyPr/>
                    <a:lstStyle/>
                    <a:p>
                      <a:pPr marL="0" lvl="0" indent="0" algn="ctr" rtl="0">
                        <a:spcBef>
                          <a:spcPts val="0"/>
                        </a:spcBef>
                        <a:spcAft>
                          <a:spcPts val="0"/>
                        </a:spcAft>
                        <a:buNone/>
                      </a:pPr>
                      <a:endParaRPr sz="4000">
                        <a:solidFill>
                          <a:srgbClr val="000000"/>
                        </a:solidFill>
                      </a:endParaRPr>
                    </a:p>
                  </a:txBody>
                  <a:tcPr marL="182867" marR="182867" marT="433400" marB="433400" anchor="ctr"/>
                </a:tc>
                <a:tc>
                  <a:txBody>
                    <a:bodyPr/>
                    <a:lstStyle/>
                    <a:p>
                      <a:pPr marL="0" lvl="0" indent="0" algn="ctr" rtl="0">
                        <a:spcBef>
                          <a:spcPts val="0"/>
                        </a:spcBef>
                        <a:spcAft>
                          <a:spcPts val="0"/>
                        </a:spcAft>
                        <a:buNone/>
                      </a:pPr>
                      <a:r>
                        <a:rPr lang="en" sz="4000">
                          <a:solidFill>
                            <a:srgbClr val="000000"/>
                          </a:solidFill>
                        </a:rPr>
                        <a:t>GRCh38</a:t>
                      </a:r>
                      <a:endParaRPr sz="4000">
                        <a:solidFill>
                          <a:srgbClr val="000000"/>
                        </a:solidFill>
                      </a:endParaRPr>
                    </a:p>
                  </a:txBody>
                  <a:tcPr marL="182867" marR="182867" marT="433400" marB="433400" anchor="ctr">
                    <a:solidFill>
                      <a:srgbClr val="52AAE7">
                        <a:alpha val="43580"/>
                      </a:srgbClr>
                    </a:solidFill>
                  </a:tcPr>
                </a:tc>
                <a:tc>
                  <a:txBody>
                    <a:bodyPr/>
                    <a:lstStyle/>
                    <a:p>
                      <a:pPr marL="0" lvl="0" indent="0" algn="ctr" rtl="0">
                        <a:spcBef>
                          <a:spcPts val="0"/>
                        </a:spcBef>
                        <a:spcAft>
                          <a:spcPts val="0"/>
                        </a:spcAft>
                        <a:buNone/>
                      </a:pPr>
                      <a:r>
                        <a:rPr lang="en" sz="4000">
                          <a:solidFill>
                            <a:srgbClr val="000000"/>
                          </a:solidFill>
                        </a:rPr>
                        <a:t>CHM13</a:t>
                      </a:r>
                      <a:endParaRPr sz="4000">
                        <a:solidFill>
                          <a:srgbClr val="000000"/>
                        </a:solidFill>
                      </a:endParaRPr>
                    </a:p>
                  </a:txBody>
                  <a:tcPr marL="182867" marR="182867" marT="433400" marB="433400" anchor="ctr">
                    <a:solidFill>
                      <a:srgbClr val="FFB241">
                        <a:alpha val="43020"/>
                      </a:srgbClr>
                    </a:solidFill>
                  </a:tcPr>
                </a:tc>
                <a:extLst>
                  <a:ext uri="{0D108BD9-81ED-4DB2-BD59-A6C34878D82A}">
                    <a16:rowId xmlns:a16="http://schemas.microsoft.com/office/drawing/2014/main" val="10000"/>
                  </a:ext>
                </a:extLst>
              </a:tr>
              <a:tr h="3061333">
                <a:tc>
                  <a:txBody>
                    <a:bodyPr/>
                    <a:lstStyle/>
                    <a:p>
                      <a:pPr marL="0" lvl="0" indent="0" algn="ctr" rtl="0">
                        <a:spcBef>
                          <a:spcPts val="0"/>
                        </a:spcBef>
                        <a:spcAft>
                          <a:spcPts val="0"/>
                        </a:spcAft>
                        <a:buNone/>
                      </a:pPr>
                      <a:r>
                        <a:rPr lang="en" sz="4000"/>
                        <a:t># of </a:t>
                      </a:r>
                      <a:r>
                        <a:rPr lang="en" sz="4000">
                          <a:solidFill>
                            <a:srgbClr val="000000"/>
                          </a:solidFill>
                        </a:rPr>
                        <a:t>PASS variants</a:t>
                      </a:r>
                      <a:endParaRPr sz="4000">
                        <a:solidFill>
                          <a:srgbClr val="000000"/>
                        </a:solidFill>
                      </a:endParaRPr>
                    </a:p>
                  </a:txBody>
                  <a:tcPr marL="182867" marR="182867" marT="433400" marB="433400" anchor="ctr"/>
                </a:tc>
                <a:tc>
                  <a:txBody>
                    <a:bodyPr/>
                    <a:lstStyle/>
                    <a:p>
                      <a:pPr marL="0" lvl="0" indent="0" algn="ctr" rtl="0">
                        <a:spcBef>
                          <a:spcPts val="0"/>
                        </a:spcBef>
                        <a:spcAft>
                          <a:spcPts val="0"/>
                        </a:spcAft>
                        <a:buNone/>
                      </a:pPr>
                      <a:r>
                        <a:rPr lang="en" sz="4000">
                          <a:solidFill>
                            <a:srgbClr val="000000"/>
                          </a:solidFill>
                        </a:rPr>
                        <a:t>125,484,020</a:t>
                      </a:r>
                      <a:endParaRPr sz="4000">
                        <a:solidFill>
                          <a:srgbClr val="000000"/>
                        </a:solidFill>
                      </a:endParaRPr>
                    </a:p>
                  </a:txBody>
                  <a:tcPr marL="182867" marR="182867" marT="433400" marB="433400" anchor="ctr">
                    <a:solidFill>
                      <a:srgbClr val="52AAE7">
                        <a:alpha val="43580"/>
                      </a:srgbClr>
                    </a:solidFill>
                  </a:tcPr>
                </a:tc>
                <a:tc>
                  <a:txBody>
                    <a:bodyPr/>
                    <a:lstStyle/>
                    <a:p>
                      <a:pPr marL="0" lvl="0" indent="0" algn="ctr" rtl="0">
                        <a:spcBef>
                          <a:spcPts val="0"/>
                        </a:spcBef>
                        <a:spcAft>
                          <a:spcPts val="0"/>
                        </a:spcAft>
                        <a:buNone/>
                      </a:pPr>
                      <a:r>
                        <a:rPr lang="en" sz="4000" dirty="0">
                          <a:solidFill>
                            <a:srgbClr val="000000"/>
                          </a:solidFill>
                        </a:rPr>
                        <a:t>126,591,489</a:t>
                      </a:r>
                      <a:endParaRPr sz="4000" dirty="0">
                        <a:solidFill>
                          <a:srgbClr val="000000"/>
                        </a:solidFill>
                      </a:endParaRPr>
                    </a:p>
                  </a:txBody>
                  <a:tcPr marL="182867" marR="182867" marT="433400" marB="433400" anchor="ctr">
                    <a:solidFill>
                      <a:srgbClr val="FFB241">
                        <a:alpha val="43020"/>
                      </a:srgbClr>
                    </a:solidFill>
                  </a:tcPr>
                </a:tc>
                <a:extLst>
                  <a:ext uri="{0D108BD9-81ED-4DB2-BD59-A6C34878D82A}">
                    <a16:rowId xmlns:a16="http://schemas.microsoft.com/office/drawing/2014/main" val="10001"/>
                  </a:ext>
                </a:extLst>
              </a:tr>
            </a:tbl>
          </a:graphicData>
        </a:graphic>
      </p:graphicFrame>
      <p:sp>
        <p:nvSpPr>
          <p:cNvPr id="186" name="Google Shape;186;p29"/>
          <p:cNvSpPr txBox="1">
            <a:spLocks noGrp="1"/>
          </p:cNvSpPr>
          <p:nvPr>
            <p:ph type="sldNum" idx="12"/>
          </p:nvPr>
        </p:nvSpPr>
        <p:spPr>
          <a:xfrm>
            <a:off x="22593221" y="12435245"/>
            <a:ext cx="1463200" cy="1049600"/>
          </a:xfrm>
          <a:prstGeom prst="rect">
            <a:avLst/>
          </a:prstGeom>
        </p:spPr>
        <p:txBody>
          <a:bodyPr spcFirstLastPara="1" wrap="square" lIns="243800" tIns="243800" rIns="243800" bIns="243800" anchor="ctr" anchorCtr="0">
            <a:normAutofit/>
          </a:bodyPr>
          <a:lstStyle/>
          <a:p>
            <a:pPr algn="r"/>
            <a:fld id="{00000000-1234-1234-1234-123412341234}" type="slidenum">
              <a:rPr lang="en"/>
              <a:pPr algn="r"/>
              <a:t>19</a:t>
            </a:fld>
            <a:endParaRPr/>
          </a:p>
        </p:txBody>
      </p:sp>
      <p:sp>
        <p:nvSpPr>
          <p:cNvPr id="5" name="T2T-CHM13 improves short-read alignment">
            <a:extLst>
              <a:ext uri="{FF2B5EF4-FFF2-40B4-BE49-F238E27FC236}">
                <a16:creationId xmlns:a16="http://schemas.microsoft.com/office/drawing/2014/main" id="{2E9CAC14-2AA5-BF05-11F6-6E19B941FCDC}"/>
              </a:ext>
            </a:extLst>
          </p:cNvPr>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dirty="0"/>
              <a:t>T2T-CHM1</a:t>
            </a:r>
            <a:r>
              <a:rPr lang="en-US" dirty="0"/>
              <a:t>3 allows discovery of more variants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7B43F1-9456-C006-8B0E-333455E46256}"/>
              </a:ext>
            </a:extLst>
          </p:cNvPr>
          <p:cNvSpPr>
            <a:spLocks noGrp="1"/>
          </p:cNvSpPr>
          <p:nvPr>
            <p:ph type="body" idx="1"/>
          </p:nvPr>
        </p:nvSpPr>
        <p:spPr>
          <a:xfrm>
            <a:off x="1356628" y="2242280"/>
            <a:ext cx="21971000" cy="10545672"/>
          </a:xfrm>
        </p:spPr>
        <p:txBody>
          <a:bodyPr>
            <a:noAutofit/>
          </a:bodyPr>
          <a:lstStyle/>
          <a:p>
            <a:pPr marL="0" marR="0" lvl="0" indent="0" algn="l" defTabSz="2438338" rtl="0" eaLnBrk="1" fontAlgn="auto" latinLnBrk="0" hangingPunct="0">
              <a:lnSpc>
                <a:spcPct val="100000"/>
              </a:lnSpc>
              <a:spcBef>
                <a:spcPts val="800"/>
              </a:spcBef>
              <a:spcAft>
                <a:spcPts val="0"/>
              </a:spcAft>
              <a:buClrTx/>
              <a:buSzPct val="123000"/>
              <a:buFontTx/>
              <a:buNone/>
              <a:tabLst/>
              <a:defRPr sz="5500">
                <a:solidFill>
                  <a:srgbClr val="000000"/>
                </a:solidFill>
              </a:defRPr>
            </a:pPr>
            <a:r>
              <a:rPr kumimoji="0" lang="en-US" sz="4500" b="1" i="0" u="sng" strike="noStrike" kern="0" cap="none" spc="0" normalizeH="0" baseline="0" noProof="0" dirty="0">
                <a:ln>
                  <a:noFill/>
                </a:ln>
                <a:solidFill>
                  <a:srgbClr val="000000"/>
                </a:solidFill>
                <a:effectLst/>
                <a:uLnTx/>
                <a:uFillTx/>
                <a:latin typeface="Helvetica Neue"/>
                <a:sym typeface="Helvetica Neue"/>
              </a:rPr>
              <a:t>Lecture Portion</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What is a T2T Genome?</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Benchmarking on a diverse dataset</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lang="en-US" sz="4500" dirty="0">
                <a:latin typeface="Helvetica Neue"/>
              </a:rPr>
              <a:t>Large-scale cloud analysis of short-read data</a:t>
            </a:r>
            <a:endParaRPr kumimoji="0" lang="en-US" sz="4500" b="0" i="0" u="none" strike="noStrike" kern="0" cap="none" spc="0" normalizeH="0" baseline="0" noProof="0" dirty="0">
              <a:ln>
                <a:noFill/>
              </a:ln>
              <a:solidFill>
                <a:srgbClr val="000000"/>
              </a:solidFill>
              <a:effectLst/>
              <a:uLnTx/>
              <a:uFillTx/>
              <a:latin typeface="Helvetica Neue"/>
              <a:sym typeface="Helvetica Neue"/>
            </a:endParaRP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Improvements to alignment/variant calling</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A T2T Y chromosome</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Future directions</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endParaRPr kumimoji="0" lang="en-US" sz="45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2438338" rtl="0" eaLnBrk="1" fontAlgn="auto" latinLnBrk="0" hangingPunct="0">
              <a:lnSpc>
                <a:spcPct val="100000"/>
              </a:lnSpc>
              <a:spcBef>
                <a:spcPts val="800"/>
              </a:spcBef>
              <a:spcAft>
                <a:spcPts val="0"/>
              </a:spcAft>
              <a:buClrTx/>
              <a:buSzPct val="123000"/>
              <a:buFontTx/>
              <a:buNone/>
              <a:tabLst/>
              <a:defRPr sz="5500">
                <a:solidFill>
                  <a:srgbClr val="000000"/>
                </a:solidFill>
              </a:defRPr>
            </a:pPr>
            <a:r>
              <a:rPr kumimoji="0" lang="en-US" sz="4500" b="1" i="0" u="sng" strike="noStrike" kern="0" cap="none" spc="0" normalizeH="0" baseline="0" noProof="0" dirty="0">
                <a:ln>
                  <a:noFill/>
                </a:ln>
                <a:solidFill>
                  <a:srgbClr val="000000"/>
                </a:solidFill>
                <a:effectLst/>
                <a:uLnTx/>
                <a:uFillTx/>
                <a:latin typeface="Helvetica Neue"/>
                <a:sym typeface="Helvetica Neue"/>
              </a:rPr>
              <a:t>Live-coding Portion</a:t>
            </a:r>
            <a:endParaRPr kumimoji="0" lang="en-US" sz="4500" b="0" i="0" u="none" strike="noStrike" kern="0" cap="none" spc="0" normalizeH="0" baseline="0" noProof="0" dirty="0">
              <a:ln>
                <a:noFill/>
              </a:ln>
              <a:solidFill>
                <a:srgbClr val="000000"/>
              </a:solidFill>
              <a:effectLst/>
              <a:uLnTx/>
              <a:uFillTx/>
              <a:latin typeface="Helvetica Neue"/>
              <a:sym typeface="Helvetica Neue"/>
            </a:endParaRP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Explore improvements to short-read alignment</a:t>
            </a:r>
          </a:p>
          <a:p>
            <a:pPr marL="1181100" lvl="1" indent="-571500" hangingPunct="0">
              <a:lnSpc>
                <a:spcPct val="100000"/>
              </a:lnSpc>
              <a:spcBef>
                <a:spcPts val="800"/>
              </a:spcBef>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Improvements in medically</a:t>
            </a:r>
            <a:r>
              <a:rPr lang="en-US" sz="4500" dirty="0">
                <a:latin typeface="Helvetica Neue"/>
              </a:rPr>
              <a:t>-relevant genes</a:t>
            </a:r>
            <a:endParaRPr kumimoji="0" lang="en-US" sz="4500" b="0" i="0" u="none" strike="noStrike" kern="0" cap="none" spc="0" normalizeH="0" baseline="0" noProof="0" dirty="0">
              <a:ln>
                <a:noFill/>
              </a:ln>
              <a:solidFill>
                <a:srgbClr val="000000"/>
              </a:solidFill>
              <a:effectLst/>
              <a:uLnTx/>
              <a:uFillTx/>
              <a:latin typeface="Helvetica Neue"/>
              <a:sym typeface="Helvetica Neue"/>
            </a:endParaRP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Run variant calling on short-read alignments</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Explore improvements to variant calling</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endParaRPr kumimoji="0" lang="en-US" sz="4500" b="0" i="0" u="none" strike="noStrike" kern="0" cap="none" spc="0" normalizeH="0" baseline="0" noProof="0" dirty="0">
              <a:ln>
                <a:noFill/>
              </a:ln>
              <a:solidFill>
                <a:srgbClr val="000000"/>
              </a:solidFill>
              <a:effectLst/>
              <a:uLnTx/>
              <a:uFillTx/>
              <a:latin typeface="Helvetica Neue"/>
              <a:sym typeface="Helvetica Neue"/>
            </a:endParaRPr>
          </a:p>
          <a:p>
            <a:pPr marL="0" indent="0">
              <a:buNone/>
            </a:pPr>
            <a:endParaRPr lang="en-US" sz="4500" dirty="0"/>
          </a:p>
        </p:txBody>
      </p:sp>
      <p:sp>
        <p:nvSpPr>
          <p:cNvPr id="5" name="T2T-CHM13 is the complete sequence of a human genome">
            <a:extLst>
              <a:ext uri="{FF2B5EF4-FFF2-40B4-BE49-F238E27FC236}">
                <a16:creationId xmlns:a16="http://schemas.microsoft.com/office/drawing/2014/main" id="{550BD4FA-C4B3-D05C-7508-325BD66280FF}"/>
              </a:ext>
            </a:extLst>
          </p:cNvPr>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rPr lang="en-US" sz="5500" b="1" dirty="0">
                <a:solidFill>
                  <a:schemeClr val="bg2">
                    <a:lumMod val="10000"/>
                  </a:schemeClr>
                </a:solidFill>
              </a:rPr>
              <a:t>Lesson Overview </a:t>
            </a:r>
          </a:p>
        </p:txBody>
      </p:sp>
    </p:spTree>
    <p:extLst>
      <p:ext uri="{BB962C8B-B14F-4D97-AF65-F5344CB8AC3E}">
        <p14:creationId xmlns:p14="http://schemas.microsoft.com/office/powerpoint/2010/main" val="209507371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1" name="Picture 10">
            <a:extLst>
              <a:ext uri="{FF2B5EF4-FFF2-40B4-BE49-F238E27FC236}">
                <a16:creationId xmlns:a16="http://schemas.microsoft.com/office/drawing/2014/main" id="{18F1DE05-C2EE-6CD1-28C0-3FD00053C4F1}"/>
              </a:ext>
            </a:extLst>
          </p:cNvPr>
          <p:cNvPicPr>
            <a:picLocks noChangeAspect="1"/>
          </p:cNvPicPr>
          <p:nvPr/>
        </p:nvPicPr>
        <p:blipFill>
          <a:blip r:embed="rId3"/>
          <a:stretch>
            <a:fillRect/>
          </a:stretch>
        </p:blipFill>
        <p:spPr>
          <a:xfrm>
            <a:off x="16308168" y="3748114"/>
            <a:ext cx="6954638" cy="6608062"/>
          </a:xfrm>
          <a:prstGeom prst="rect">
            <a:avLst/>
          </a:prstGeom>
        </p:spPr>
      </p:pic>
      <p:pic>
        <p:nvPicPr>
          <p:cNvPr id="7" name="Picture 6">
            <a:extLst>
              <a:ext uri="{FF2B5EF4-FFF2-40B4-BE49-F238E27FC236}">
                <a16:creationId xmlns:a16="http://schemas.microsoft.com/office/drawing/2014/main" id="{0CA852F5-E55B-8AB4-596C-628A10216E9C}"/>
              </a:ext>
            </a:extLst>
          </p:cNvPr>
          <p:cNvPicPr>
            <a:picLocks noChangeAspect="1"/>
          </p:cNvPicPr>
          <p:nvPr/>
        </p:nvPicPr>
        <p:blipFill>
          <a:blip r:embed="rId4"/>
          <a:stretch>
            <a:fillRect/>
          </a:stretch>
        </p:blipFill>
        <p:spPr>
          <a:xfrm>
            <a:off x="8990601" y="3748115"/>
            <a:ext cx="6521398" cy="6608062"/>
          </a:xfrm>
          <a:prstGeom prst="rect">
            <a:avLst/>
          </a:prstGeom>
        </p:spPr>
      </p:pic>
      <p:pic>
        <p:nvPicPr>
          <p:cNvPr id="5" name="Picture 4">
            <a:extLst>
              <a:ext uri="{FF2B5EF4-FFF2-40B4-BE49-F238E27FC236}">
                <a16:creationId xmlns:a16="http://schemas.microsoft.com/office/drawing/2014/main" id="{789EA6EC-3A08-0E42-8E52-B486DF3836D2}"/>
              </a:ext>
            </a:extLst>
          </p:cNvPr>
          <p:cNvPicPr>
            <a:picLocks noChangeAspect="1"/>
          </p:cNvPicPr>
          <p:nvPr/>
        </p:nvPicPr>
        <p:blipFill>
          <a:blip r:embed="rId5"/>
          <a:stretch>
            <a:fillRect/>
          </a:stretch>
        </p:blipFill>
        <p:spPr>
          <a:xfrm>
            <a:off x="1909834" y="3748114"/>
            <a:ext cx="6521399" cy="6608063"/>
          </a:xfrm>
          <a:prstGeom prst="rect">
            <a:avLst/>
          </a:prstGeom>
        </p:spPr>
      </p:pic>
      <p:sp>
        <p:nvSpPr>
          <p:cNvPr id="192" name="Google Shape;192;p30"/>
          <p:cNvSpPr txBox="1"/>
          <p:nvPr/>
        </p:nvSpPr>
        <p:spPr>
          <a:xfrm>
            <a:off x="3223867" y="2843635"/>
            <a:ext cx="3904800" cy="1107915"/>
          </a:xfrm>
          <a:prstGeom prst="rect">
            <a:avLst/>
          </a:prstGeom>
          <a:noFill/>
          <a:ln>
            <a:noFill/>
          </a:ln>
        </p:spPr>
        <p:txBody>
          <a:bodyPr spcFirstLastPara="1" wrap="square" lIns="243800" tIns="243800" rIns="243800" bIns="243800" anchor="t" anchorCtr="0">
            <a:spAutoFit/>
          </a:bodyPr>
          <a:lstStyle/>
          <a:p>
            <a:r>
              <a:rPr lang="en" sz="4000" dirty="0"/>
              <a:t>Genome-wide</a:t>
            </a:r>
            <a:endParaRPr sz="4000" dirty="0"/>
          </a:p>
        </p:txBody>
      </p:sp>
      <p:sp>
        <p:nvSpPr>
          <p:cNvPr id="193" name="Google Shape;193;p30"/>
          <p:cNvSpPr txBox="1"/>
          <p:nvPr/>
        </p:nvSpPr>
        <p:spPr>
          <a:xfrm>
            <a:off x="10304667" y="2843636"/>
            <a:ext cx="3904800" cy="1107915"/>
          </a:xfrm>
          <a:prstGeom prst="rect">
            <a:avLst/>
          </a:prstGeom>
          <a:noFill/>
          <a:ln>
            <a:noFill/>
          </a:ln>
        </p:spPr>
        <p:txBody>
          <a:bodyPr spcFirstLastPara="1" wrap="square" lIns="243800" tIns="243800" rIns="243800" bIns="243800" anchor="t" anchorCtr="0">
            <a:spAutoFit/>
          </a:bodyPr>
          <a:lstStyle/>
          <a:p>
            <a:r>
              <a:rPr lang="en" sz="4000" dirty="0"/>
              <a:t>Heterozygous</a:t>
            </a:r>
            <a:endParaRPr sz="4000" dirty="0"/>
          </a:p>
        </p:txBody>
      </p:sp>
      <p:sp>
        <p:nvSpPr>
          <p:cNvPr id="194" name="Google Shape;194;p30"/>
          <p:cNvSpPr txBox="1"/>
          <p:nvPr/>
        </p:nvSpPr>
        <p:spPr>
          <a:xfrm>
            <a:off x="17853168" y="2843636"/>
            <a:ext cx="3904800" cy="1107915"/>
          </a:xfrm>
          <a:prstGeom prst="rect">
            <a:avLst/>
          </a:prstGeom>
          <a:noFill/>
          <a:ln>
            <a:noFill/>
          </a:ln>
        </p:spPr>
        <p:txBody>
          <a:bodyPr spcFirstLastPara="1" wrap="square" lIns="243800" tIns="243800" rIns="243800" bIns="243800" anchor="t" anchorCtr="0">
            <a:spAutoFit/>
          </a:bodyPr>
          <a:lstStyle/>
          <a:p>
            <a:r>
              <a:rPr lang="en" sz="4000" dirty="0"/>
              <a:t>Homozygous</a:t>
            </a:r>
            <a:endParaRPr sz="4000" dirty="0"/>
          </a:p>
        </p:txBody>
      </p:sp>
      <p:sp>
        <p:nvSpPr>
          <p:cNvPr id="195" name="Google Shape;195;p30"/>
          <p:cNvSpPr txBox="1"/>
          <p:nvPr/>
        </p:nvSpPr>
        <p:spPr>
          <a:xfrm rot="-5400000">
            <a:off x="-2593995" y="6732081"/>
            <a:ext cx="7366060" cy="1107915"/>
          </a:xfrm>
          <a:prstGeom prst="rect">
            <a:avLst/>
          </a:prstGeom>
          <a:noFill/>
          <a:ln>
            <a:noFill/>
          </a:ln>
        </p:spPr>
        <p:txBody>
          <a:bodyPr spcFirstLastPara="1" wrap="square" lIns="243800" tIns="243800" rIns="243800" bIns="243800" anchor="t" anchorCtr="0">
            <a:spAutoFit/>
          </a:bodyPr>
          <a:lstStyle/>
          <a:p>
            <a:r>
              <a:rPr lang="en" sz="4000" dirty="0"/>
              <a:t>Number of variants/sample</a:t>
            </a:r>
            <a:endParaRPr sz="4000" dirty="0"/>
          </a:p>
        </p:txBody>
      </p:sp>
      <p:sp>
        <p:nvSpPr>
          <p:cNvPr id="196" name="Google Shape;196;p30"/>
          <p:cNvSpPr txBox="1"/>
          <p:nvPr/>
        </p:nvSpPr>
        <p:spPr>
          <a:xfrm>
            <a:off x="2134568" y="10211577"/>
            <a:ext cx="3112800" cy="1107915"/>
          </a:xfrm>
          <a:prstGeom prst="rect">
            <a:avLst/>
          </a:prstGeom>
          <a:noFill/>
          <a:ln>
            <a:noFill/>
          </a:ln>
        </p:spPr>
        <p:txBody>
          <a:bodyPr spcFirstLastPara="1" wrap="square" lIns="243800" tIns="243800" rIns="243800" bIns="243800" anchor="t" anchorCtr="0">
            <a:spAutoFit/>
          </a:bodyPr>
          <a:lstStyle/>
          <a:p>
            <a:r>
              <a:rPr lang="en" sz="4000" dirty="0"/>
              <a:t>GRCh38</a:t>
            </a:r>
            <a:endParaRPr sz="4000" dirty="0"/>
          </a:p>
        </p:txBody>
      </p:sp>
      <p:sp>
        <p:nvSpPr>
          <p:cNvPr id="197" name="Google Shape;197;p30"/>
          <p:cNvSpPr txBox="1"/>
          <p:nvPr/>
        </p:nvSpPr>
        <p:spPr>
          <a:xfrm>
            <a:off x="5093168" y="10204168"/>
            <a:ext cx="3112800" cy="1107915"/>
          </a:xfrm>
          <a:prstGeom prst="rect">
            <a:avLst/>
          </a:prstGeom>
          <a:noFill/>
          <a:ln>
            <a:noFill/>
          </a:ln>
        </p:spPr>
        <p:txBody>
          <a:bodyPr spcFirstLastPara="1" wrap="square" lIns="243800" tIns="243800" rIns="243800" bIns="243800" anchor="t" anchorCtr="0">
            <a:spAutoFit/>
          </a:bodyPr>
          <a:lstStyle/>
          <a:p>
            <a:r>
              <a:rPr lang="en" sz="4000" dirty="0"/>
              <a:t>CHM13</a:t>
            </a:r>
            <a:endParaRPr sz="4000" dirty="0"/>
          </a:p>
        </p:txBody>
      </p:sp>
      <p:sp>
        <p:nvSpPr>
          <p:cNvPr id="198" name="Google Shape;198;p30"/>
          <p:cNvSpPr txBox="1"/>
          <p:nvPr/>
        </p:nvSpPr>
        <p:spPr>
          <a:xfrm>
            <a:off x="9214501" y="10204169"/>
            <a:ext cx="3112800" cy="1107915"/>
          </a:xfrm>
          <a:prstGeom prst="rect">
            <a:avLst/>
          </a:prstGeom>
          <a:noFill/>
          <a:ln>
            <a:noFill/>
          </a:ln>
        </p:spPr>
        <p:txBody>
          <a:bodyPr spcFirstLastPara="1" wrap="square" lIns="243800" tIns="243800" rIns="243800" bIns="243800" anchor="t" anchorCtr="0">
            <a:spAutoFit/>
          </a:bodyPr>
          <a:lstStyle/>
          <a:p>
            <a:r>
              <a:rPr lang="en" sz="4000"/>
              <a:t>GRCh38</a:t>
            </a:r>
            <a:endParaRPr sz="4000"/>
          </a:p>
        </p:txBody>
      </p:sp>
      <p:sp>
        <p:nvSpPr>
          <p:cNvPr id="199" name="Google Shape;199;p30"/>
          <p:cNvSpPr txBox="1"/>
          <p:nvPr/>
        </p:nvSpPr>
        <p:spPr>
          <a:xfrm>
            <a:off x="12166168" y="10211568"/>
            <a:ext cx="3112800" cy="1107915"/>
          </a:xfrm>
          <a:prstGeom prst="rect">
            <a:avLst/>
          </a:prstGeom>
          <a:noFill/>
          <a:ln>
            <a:noFill/>
          </a:ln>
        </p:spPr>
        <p:txBody>
          <a:bodyPr spcFirstLastPara="1" wrap="square" lIns="243800" tIns="243800" rIns="243800" bIns="243800" anchor="t" anchorCtr="0">
            <a:spAutoFit/>
          </a:bodyPr>
          <a:lstStyle/>
          <a:p>
            <a:r>
              <a:rPr lang="en" sz="4000"/>
              <a:t>CHM13</a:t>
            </a:r>
            <a:endParaRPr sz="4000"/>
          </a:p>
        </p:txBody>
      </p:sp>
      <p:sp>
        <p:nvSpPr>
          <p:cNvPr id="200" name="Google Shape;200;p30"/>
          <p:cNvSpPr txBox="1"/>
          <p:nvPr/>
        </p:nvSpPr>
        <p:spPr>
          <a:xfrm>
            <a:off x="16633235" y="10204169"/>
            <a:ext cx="3112800" cy="1107915"/>
          </a:xfrm>
          <a:prstGeom prst="rect">
            <a:avLst/>
          </a:prstGeom>
          <a:noFill/>
          <a:ln>
            <a:noFill/>
          </a:ln>
        </p:spPr>
        <p:txBody>
          <a:bodyPr spcFirstLastPara="1" wrap="square" lIns="243800" tIns="243800" rIns="243800" bIns="243800" anchor="t" anchorCtr="0">
            <a:spAutoFit/>
          </a:bodyPr>
          <a:lstStyle/>
          <a:p>
            <a:r>
              <a:rPr lang="en" sz="4000"/>
              <a:t>GRCh38</a:t>
            </a:r>
            <a:endParaRPr sz="4000"/>
          </a:p>
        </p:txBody>
      </p:sp>
      <p:sp>
        <p:nvSpPr>
          <p:cNvPr id="201" name="Google Shape;201;p30"/>
          <p:cNvSpPr txBox="1"/>
          <p:nvPr/>
        </p:nvSpPr>
        <p:spPr>
          <a:xfrm>
            <a:off x="19820568" y="10204168"/>
            <a:ext cx="3112800" cy="1107915"/>
          </a:xfrm>
          <a:prstGeom prst="rect">
            <a:avLst/>
          </a:prstGeom>
          <a:noFill/>
          <a:ln>
            <a:noFill/>
          </a:ln>
        </p:spPr>
        <p:txBody>
          <a:bodyPr spcFirstLastPara="1" wrap="square" lIns="243800" tIns="243800" rIns="243800" bIns="243800" anchor="t" anchorCtr="0">
            <a:spAutoFit/>
          </a:bodyPr>
          <a:lstStyle/>
          <a:p>
            <a:r>
              <a:rPr lang="en" sz="4000"/>
              <a:t>CHM13</a:t>
            </a:r>
            <a:endParaRPr sz="4000"/>
          </a:p>
        </p:txBody>
      </p:sp>
      <p:sp>
        <p:nvSpPr>
          <p:cNvPr id="12" name="T2T-CHM13 improves short-read alignment">
            <a:extLst>
              <a:ext uri="{FF2B5EF4-FFF2-40B4-BE49-F238E27FC236}">
                <a16:creationId xmlns:a16="http://schemas.microsoft.com/office/drawing/2014/main" id="{CC1FA101-25A6-77F1-48D9-0332044E1C0E}"/>
              </a:ext>
            </a:extLst>
          </p:cNvPr>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dirty="0"/>
              <a:t>T2T-CHM1</a:t>
            </a:r>
            <a:r>
              <a:rPr lang="en-US" dirty="0"/>
              <a:t>3 reduces per-sample variant counts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T2T-CHM13 improves short-read variant calling</a:t>
            </a:r>
          </a:p>
        </p:txBody>
      </p:sp>
      <p:grpSp>
        <p:nvGrpSpPr>
          <p:cNvPr id="296" name="Group"/>
          <p:cNvGrpSpPr/>
          <p:nvPr/>
        </p:nvGrpSpPr>
        <p:grpSpPr>
          <a:xfrm>
            <a:off x="19936042" y="5559896"/>
            <a:ext cx="3406306" cy="1494437"/>
            <a:chOff x="0" y="0"/>
            <a:chExt cx="3406305" cy="1494435"/>
          </a:xfrm>
        </p:grpSpPr>
        <p:pic>
          <p:nvPicPr>
            <p:cNvPr id="294" name="Image" descr="Image"/>
            <p:cNvPicPr>
              <a:picLocks noChangeAspect="1"/>
            </p:cNvPicPr>
            <p:nvPr/>
          </p:nvPicPr>
          <p:blipFill>
            <a:blip r:embed="rId3"/>
            <a:srcRect l="55919"/>
            <a:stretch>
              <a:fillRect/>
            </a:stretch>
          </p:blipFill>
          <p:spPr>
            <a:xfrm>
              <a:off x="0" y="903113"/>
              <a:ext cx="3138737" cy="591323"/>
            </a:xfrm>
            <a:prstGeom prst="rect">
              <a:avLst/>
            </a:prstGeom>
            <a:ln w="12700" cap="flat">
              <a:noFill/>
              <a:miter lim="400000"/>
            </a:ln>
            <a:effectLst/>
          </p:spPr>
        </p:pic>
        <p:pic>
          <p:nvPicPr>
            <p:cNvPr id="295" name="Image" descr="Image"/>
            <p:cNvPicPr>
              <a:picLocks noChangeAspect="1"/>
            </p:cNvPicPr>
            <p:nvPr/>
          </p:nvPicPr>
          <p:blipFill>
            <a:blip r:embed="rId3"/>
            <a:srcRect r="53053"/>
            <a:stretch>
              <a:fillRect/>
            </a:stretch>
          </p:blipFill>
          <p:spPr>
            <a:xfrm>
              <a:off x="63500" y="0"/>
              <a:ext cx="3342806" cy="591322"/>
            </a:xfrm>
            <a:prstGeom prst="rect">
              <a:avLst/>
            </a:prstGeom>
            <a:ln w="12700" cap="flat">
              <a:noFill/>
              <a:miter lim="400000"/>
            </a:ln>
            <a:effectLst/>
          </p:spPr>
        </p:pic>
      </p:grpSp>
      <p:sp>
        <p:nvSpPr>
          <p:cNvPr id="297" name="Excess of fixed variants when using GRCh38 is due to reference errors"/>
          <p:cNvSpPr txBox="1"/>
          <p:nvPr/>
        </p:nvSpPr>
        <p:spPr>
          <a:xfrm>
            <a:off x="1688014" y="2531466"/>
            <a:ext cx="20568473" cy="771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5000" indent="-635000" algn="l">
              <a:buSzPct val="123000"/>
              <a:buChar char="•"/>
              <a:defRPr sz="4500">
                <a:solidFill>
                  <a:srgbClr val="000000"/>
                </a:solidFill>
              </a:defRPr>
            </a:lvl1pPr>
          </a:lstStyle>
          <a:p>
            <a:r>
              <a:t>Excess of fixed variants when using GRCh38 is due to reference errors</a:t>
            </a:r>
          </a:p>
        </p:txBody>
      </p:sp>
      <p:grpSp>
        <p:nvGrpSpPr>
          <p:cNvPr id="300" name="Group"/>
          <p:cNvGrpSpPr/>
          <p:nvPr/>
        </p:nvGrpSpPr>
        <p:grpSpPr>
          <a:xfrm>
            <a:off x="20643569" y="9187298"/>
            <a:ext cx="2698780" cy="3687800"/>
            <a:chOff x="0" y="0"/>
            <a:chExt cx="2698778" cy="3687798"/>
          </a:xfrm>
        </p:grpSpPr>
        <p:pic>
          <p:nvPicPr>
            <p:cNvPr id="298" name="Image" descr="Image"/>
            <p:cNvPicPr>
              <a:picLocks noChangeAspect="1"/>
            </p:cNvPicPr>
            <p:nvPr/>
          </p:nvPicPr>
          <p:blipFill>
            <a:blip r:embed="rId4"/>
            <a:stretch>
              <a:fillRect/>
            </a:stretch>
          </p:blipFill>
          <p:spPr>
            <a:xfrm>
              <a:off x="183948" y="0"/>
              <a:ext cx="2330883" cy="2330883"/>
            </a:xfrm>
            <a:prstGeom prst="rect">
              <a:avLst/>
            </a:prstGeom>
            <a:ln w="12700" cap="flat">
              <a:noFill/>
              <a:miter lim="400000"/>
            </a:ln>
            <a:effectLst/>
          </p:spPr>
        </p:pic>
        <p:sp>
          <p:nvSpPr>
            <p:cNvPr id="299" name="Samantha Zarate"/>
            <p:cNvSpPr txBox="1"/>
            <p:nvPr/>
          </p:nvSpPr>
          <p:spPr>
            <a:xfrm>
              <a:off x="0" y="2407029"/>
              <a:ext cx="2698779"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grpSp>
        <p:nvGrpSpPr>
          <p:cNvPr id="4" name="Group 3">
            <a:extLst>
              <a:ext uri="{FF2B5EF4-FFF2-40B4-BE49-F238E27FC236}">
                <a16:creationId xmlns:a16="http://schemas.microsoft.com/office/drawing/2014/main" id="{654919F4-74E5-1754-5BEA-C8CF69D1330C}"/>
              </a:ext>
            </a:extLst>
          </p:cNvPr>
          <p:cNvGrpSpPr/>
          <p:nvPr/>
        </p:nvGrpSpPr>
        <p:grpSpPr>
          <a:xfrm>
            <a:off x="8921222" y="3475939"/>
            <a:ext cx="10374307" cy="9133353"/>
            <a:chOff x="8921222" y="3475939"/>
            <a:chExt cx="10374307" cy="9133353"/>
          </a:xfrm>
        </p:grpSpPr>
        <p:pic>
          <p:nvPicPr>
            <p:cNvPr id="292" name="fig2_hwe.pdf" descr="fig2_hwe.pdf"/>
            <p:cNvPicPr>
              <a:picLocks noChangeAspect="1"/>
            </p:cNvPicPr>
            <p:nvPr/>
          </p:nvPicPr>
          <p:blipFill>
            <a:blip r:embed="rId5"/>
            <a:stretch>
              <a:fillRect/>
            </a:stretch>
          </p:blipFill>
          <p:spPr>
            <a:xfrm>
              <a:off x="8921222" y="3945936"/>
              <a:ext cx="10374307" cy="8663356"/>
            </a:xfrm>
            <a:prstGeom prst="rect">
              <a:avLst/>
            </a:prstGeom>
            <a:ln w="12700">
              <a:miter lim="400000"/>
            </a:ln>
          </p:spPr>
        </p:pic>
        <p:sp>
          <p:nvSpPr>
            <p:cNvPr id="2" name="Rectangle 1">
              <a:extLst>
                <a:ext uri="{FF2B5EF4-FFF2-40B4-BE49-F238E27FC236}">
                  <a16:creationId xmlns:a16="http://schemas.microsoft.com/office/drawing/2014/main" id="{03E3DAC7-5AA3-F959-7F17-2638336B3719}"/>
                </a:ext>
              </a:extLst>
            </p:cNvPr>
            <p:cNvSpPr/>
            <p:nvPr/>
          </p:nvSpPr>
          <p:spPr>
            <a:xfrm>
              <a:off x="11451431" y="3475939"/>
              <a:ext cx="7679532" cy="595035"/>
            </a:xfrm>
            <a:prstGeom prst="rect">
              <a:avLst/>
            </a:prstGeom>
            <a:solidFill>
              <a:srgbClr val="8D9EC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EUR</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4B6F437-F40D-B15F-652D-B828BFD8D580}"/>
              </a:ext>
            </a:extLst>
          </p:cNvPr>
          <p:cNvGrpSpPr/>
          <p:nvPr/>
        </p:nvGrpSpPr>
        <p:grpSpPr>
          <a:xfrm>
            <a:off x="8921222" y="3475939"/>
            <a:ext cx="10374307" cy="9133353"/>
            <a:chOff x="8921222" y="3475939"/>
            <a:chExt cx="10374307" cy="9133353"/>
          </a:xfrm>
        </p:grpSpPr>
        <p:pic>
          <p:nvPicPr>
            <p:cNvPr id="5" name="fig2_hwe.pdf" descr="fig2_hwe.pdf">
              <a:extLst>
                <a:ext uri="{FF2B5EF4-FFF2-40B4-BE49-F238E27FC236}">
                  <a16:creationId xmlns:a16="http://schemas.microsoft.com/office/drawing/2014/main" id="{46114D46-72E1-267E-1030-1AFF074CF8D3}"/>
                </a:ext>
              </a:extLst>
            </p:cNvPr>
            <p:cNvPicPr>
              <a:picLocks noChangeAspect="1"/>
            </p:cNvPicPr>
            <p:nvPr/>
          </p:nvPicPr>
          <p:blipFill>
            <a:blip r:embed="rId3"/>
            <a:stretch>
              <a:fillRect/>
            </a:stretch>
          </p:blipFill>
          <p:spPr>
            <a:xfrm>
              <a:off x="8921222" y="3945936"/>
              <a:ext cx="10374307" cy="8663356"/>
            </a:xfrm>
            <a:prstGeom prst="rect">
              <a:avLst/>
            </a:prstGeom>
            <a:ln w="12700">
              <a:miter lim="400000"/>
            </a:ln>
          </p:spPr>
        </p:pic>
        <p:sp>
          <p:nvSpPr>
            <p:cNvPr id="6" name="Rectangle 5">
              <a:extLst>
                <a:ext uri="{FF2B5EF4-FFF2-40B4-BE49-F238E27FC236}">
                  <a16:creationId xmlns:a16="http://schemas.microsoft.com/office/drawing/2014/main" id="{5E0AADDB-5078-7411-B6F9-918786569B86}"/>
                </a:ext>
              </a:extLst>
            </p:cNvPr>
            <p:cNvSpPr/>
            <p:nvPr/>
          </p:nvSpPr>
          <p:spPr>
            <a:xfrm>
              <a:off x="11451431" y="3475939"/>
              <a:ext cx="7679532" cy="595035"/>
            </a:xfrm>
            <a:prstGeom prst="rect">
              <a:avLst/>
            </a:prstGeom>
            <a:solidFill>
              <a:srgbClr val="8D9EC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EUR</a:t>
              </a:r>
            </a:p>
          </p:txBody>
        </p:sp>
      </p:grpSp>
      <p:sp>
        <p:nvSpPr>
          <p:cNvPr id="305"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T2T-CHM13 improves short-read variant calling</a:t>
            </a:r>
          </a:p>
        </p:txBody>
      </p:sp>
      <p:sp>
        <p:nvSpPr>
          <p:cNvPr id="306" name="Line"/>
          <p:cNvSpPr/>
          <p:nvPr/>
        </p:nvSpPr>
        <p:spPr>
          <a:xfrm>
            <a:off x="17252367" y="7690480"/>
            <a:ext cx="1061296" cy="1471419"/>
          </a:xfrm>
          <a:prstGeom prst="line">
            <a:avLst/>
          </a:prstGeom>
          <a:ln w="76200">
            <a:solidFill>
              <a:schemeClr val="accent6">
                <a:lumOff val="16165"/>
              </a:schemeClr>
            </a:solidFill>
            <a:miter lim="400000"/>
            <a:tailEnd type="triangle"/>
          </a:ln>
        </p:spPr>
        <p:txBody>
          <a:bodyPr lIns="50800" tIns="50800" rIns="50800" bIns="50800" anchor="ctr"/>
          <a:lstStyle/>
          <a:p>
            <a:endParaRPr/>
          </a:p>
        </p:txBody>
      </p:sp>
      <p:grpSp>
        <p:nvGrpSpPr>
          <p:cNvPr id="309" name="Group"/>
          <p:cNvGrpSpPr/>
          <p:nvPr/>
        </p:nvGrpSpPr>
        <p:grpSpPr>
          <a:xfrm>
            <a:off x="19936042" y="5559896"/>
            <a:ext cx="3406306" cy="1494437"/>
            <a:chOff x="0" y="0"/>
            <a:chExt cx="3406305" cy="1494435"/>
          </a:xfrm>
        </p:grpSpPr>
        <p:pic>
          <p:nvPicPr>
            <p:cNvPr id="307" name="Image" descr="Image"/>
            <p:cNvPicPr>
              <a:picLocks noChangeAspect="1"/>
            </p:cNvPicPr>
            <p:nvPr/>
          </p:nvPicPr>
          <p:blipFill>
            <a:blip r:embed="rId4"/>
            <a:srcRect l="55919"/>
            <a:stretch>
              <a:fillRect/>
            </a:stretch>
          </p:blipFill>
          <p:spPr>
            <a:xfrm>
              <a:off x="0" y="903113"/>
              <a:ext cx="3138737" cy="591323"/>
            </a:xfrm>
            <a:prstGeom prst="rect">
              <a:avLst/>
            </a:prstGeom>
            <a:ln w="12700" cap="flat">
              <a:noFill/>
              <a:miter lim="400000"/>
            </a:ln>
            <a:effectLst/>
          </p:spPr>
        </p:pic>
        <p:pic>
          <p:nvPicPr>
            <p:cNvPr id="308" name="Image" descr="Image"/>
            <p:cNvPicPr>
              <a:picLocks noChangeAspect="1"/>
            </p:cNvPicPr>
            <p:nvPr/>
          </p:nvPicPr>
          <p:blipFill>
            <a:blip r:embed="rId4"/>
            <a:srcRect r="53053"/>
            <a:stretch>
              <a:fillRect/>
            </a:stretch>
          </p:blipFill>
          <p:spPr>
            <a:xfrm>
              <a:off x="63500" y="0"/>
              <a:ext cx="3342806" cy="591322"/>
            </a:xfrm>
            <a:prstGeom prst="rect">
              <a:avLst/>
            </a:prstGeom>
            <a:ln w="12700" cap="flat">
              <a:noFill/>
              <a:miter lim="400000"/>
            </a:ln>
            <a:effectLst/>
          </p:spPr>
        </p:pic>
      </p:grpSp>
      <p:sp>
        <p:nvSpPr>
          <p:cNvPr id="310" name="Excess of fixed variants when using GRCh38 is due to reference errors"/>
          <p:cNvSpPr txBox="1"/>
          <p:nvPr/>
        </p:nvSpPr>
        <p:spPr>
          <a:xfrm>
            <a:off x="1688014" y="2531466"/>
            <a:ext cx="20568473" cy="771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5000" indent="-635000" algn="l">
              <a:buSzPct val="123000"/>
              <a:buChar char="•"/>
              <a:defRPr sz="4500">
                <a:solidFill>
                  <a:srgbClr val="000000"/>
                </a:solidFill>
              </a:defRPr>
            </a:lvl1pPr>
          </a:lstStyle>
          <a:p>
            <a:r>
              <a:t>Excess of fixed variants when using GRCh38 is due to reference errors</a:t>
            </a:r>
          </a:p>
        </p:txBody>
      </p:sp>
      <p:sp>
        <p:nvSpPr>
          <p:cNvPr id="311" name="AF ≈ 1.0"/>
          <p:cNvSpPr txBox="1"/>
          <p:nvPr/>
        </p:nvSpPr>
        <p:spPr>
          <a:xfrm>
            <a:off x="15819398" y="6618315"/>
            <a:ext cx="2804137"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000" b="1">
                <a:solidFill>
                  <a:schemeClr val="accent6">
                    <a:lumOff val="16165"/>
                  </a:schemeClr>
                </a:solidFill>
              </a:defRPr>
            </a:lvl1pPr>
          </a:lstStyle>
          <a:p>
            <a:r>
              <a:rPr dirty="0"/>
              <a:t>AF </a:t>
            </a:r>
            <a:r>
              <a:rPr lang="en-US" dirty="0"/>
              <a:t>=</a:t>
            </a:r>
            <a:r>
              <a:rPr dirty="0"/>
              <a:t> 1.0</a:t>
            </a:r>
          </a:p>
        </p:txBody>
      </p:sp>
      <p:grpSp>
        <p:nvGrpSpPr>
          <p:cNvPr id="314" name="Group"/>
          <p:cNvGrpSpPr/>
          <p:nvPr/>
        </p:nvGrpSpPr>
        <p:grpSpPr>
          <a:xfrm>
            <a:off x="20643569" y="9187298"/>
            <a:ext cx="2698780" cy="3687800"/>
            <a:chOff x="0" y="0"/>
            <a:chExt cx="2698778" cy="3687798"/>
          </a:xfrm>
        </p:grpSpPr>
        <p:pic>
          <p:nvPicPr>
            <p:cNvPr id="312" name="Image" descr="Image"/>
            <p:cNvPicPr>
              <a:picLocks noChangeAspect="1"/>
            </p:cNvPicPr>
            <p:nvPr/>
          </p:nvPicPr>
          <p:blipFill>
            <a:blip r:embed="rId5"/>
            <a:stretch>
              <a:fillRect/>
            </a:stretch>
          </p:blipFill>
          <p:spPr>
            <a:xfrm>
              <a:off x="183948" y="0"/>
              <a:ext cx="2330883" cy="2330883"/>
            </a:xfrm>
            <a:prstGeom prst="rect">
              <a:avLst/>
            </a:prstGeom>
            <a:ln w="12700" cap="flat">
              <a:noFill/>
              <a:miter lim="400000"/>
            </a:ln>
            <a:effectLst/>
          </p:spPr>
        </p:pic>
        <p:sp>
          <p:nvSpPr>
            <p:cNvPr id="313" name="Samantha Zarate"/>
            <p:cNvSpPr txBox="1"/>
            <p:nvPr/>
          </p:nvSpPr>
          <p:spPr>
            <a:xfrm>
              <a:off x="0" y="2407029"/>
              <a:ext cx="2698779"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sp>
        <p:nvSpPr>
          <p:cNvPr id="2" name="TextBox 1">
            <a:extLst>
              <a:ext uri="{FF2B5EF4-FFF2-40B4-BE49-F238E27FC236}">
                <a16:creationId xmlns:a16="http://schemas.microsoft.com/office/drawing/2014/main" id="{A96E3970-71F9-34AF-684C-F5FD8EDA7CDB}"/>
              </a:ext>
            </a:extLst>
          </p:cNvPr>
          <p:cNvSpPr txBox="1"/>
          <p:nvPr/>
        </p:nvSpPr>
        <p:spPr>
          <a:xfrm>
            <a:off x="1241945" y="4233032"/>
            <a:ext cx="215634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Neue"/>
              </a:rPr>
              <a:t>GRCh38</a:t>
            </a:r>
          </a:p>
        </p:txBody>
      </p:sp>
      <p:sp>
        <p:nvSpPr>
          <p:cNvPr id="15" name="TextBox 14">
            <a:extLst>
              <a:ext uri="{FF2B5EF4-FFF2-40B4-BE49-F238E27FC236}">
                <a16:creationId xmlns:a16="http://schemas.microsoft.com/office/drawing/2014/main" id="{7160E568-0527-26BC-9D34-0BC74EB86FC8}"/>
              </a:ext>
            </a:extLst>
          </p:cNvPr>
          <p:cNvSpPr txBox="1"/>
          <p:nvPr/>
        </p:nvSpPr>
        <p:spPr>
          <a:xfrm>
            <a:off x="1228296" y="5880331"/>
            <a:ext cx="215634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Neue"/>
              </a:rPr>
              <a:t>Samples</a:t>
            </a:r>
          </a:p>
        </p:txBody>
      </p:sp>
      <p:sp>
        <p:nvSpPr>
          <p:cNvPr id="3" name="Rectangle 2">
            <a:extLst>
              <a:ext uri="{FF2B5EF4-FFF2-40B4-BE49-F238E27FC236}">
                <a16:creationId xmlns:a16="http://schemas.microsoft.com/office/drawing/2014/main" id="{78920E28-46AF-4EC7-7400-3EEA398363E4}"/>
              </a:ext>
            </a:extLst>
          </p:cNvPr>
          <p:cNvSpPr/>
          <p:nvPr/>
        </p:nvSpPr>
        <p:spPr>
          <a:xfrm>
            <a:off x="3721100" y="4220350"/>
            <a:ext cx="4225554" cy="743508"/>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…ATGG</a:t>
            </a:r>
            <a:r>
              <a:rPr kumimoji="0" lang="en-US" sz="3200" b="1"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C</a:t>
            </a: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AATATG…</a:t>
            </a:r>
          </a:p>
        </p:txBody>
      </p:sp>
      <p:sp>
        <p:nvSpPr>
          <p:cNvPr id="18" name="Rectangle 17">
            <a:extLst>
              <a:ext uri="{FF2B5EF4-FFF2-40B4-BE49-F238E27FC236}">
                <a16:creationId xmlns:a16="http://schemas.microsoft.com/office/drawing/2014/main" id="{C9646E3F-06FA-C58A-21A1-F155A8A03584}"/>
              </a:ext>
            </a:extLst>
          </p:cNvPr>
          <p:cNvSpPr/>
          <p:nvPr/>
        </p:nvSpPr>
        <p:spPr>
          <a:xfrm>
            <a:off x="3721100" y="5867649"/>
            <a:ext cx="4225554" cy="743508"/>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…ATGG</a:t>
            </a:r>
            <a:r>
              <a:rPr kumimoji="0" lang="en-US" sz="3200" b="1" i="0" u="none" strike="noStrike" cap="none" spc="0" normalizeH="0" baseline="0" dirty="0">
                <a:ln>
                  <a:noFill/>
                </a:ln>
                <a:solidFill>
                  <a:schemeClr val="accent1">
                    <a:lumMod val="75000"/>
                  </a:schemeClr>
                </a:solidFill>
                <a:effectLst/>
                <a:uFillTx/>
                <a:latin typeface="Helvetica Neue Medium"/>
                <a:ea typeface="Helvetica Neue Medium"/>
                <a:cs typeface="Helvetica Neue Medium"/>
                <a:sym typeface="Helvetica Neue Medium"/>
              </a:rPr>
              <a:t>T</a:t>
            </a: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AATATG…</a:t>
            </a:r>
          </a:p>
        </p:txBody>
      </p:sp>
      <p:sp>
        <p:nvSpPr>
          <p:cNvPr id="19" name="Rectangle 18">
            <a:extLst>
              <a:ext uri="{FF2B5EF4-FFF2-40B4-BE49-F238E27FC236}">
                <a16:creationId xmlns:a16="http://schemas.microsoft.com/office/drawing/2014/main" id="{874E2265-CA44-AC17-DAD7-9F6568B0D539}"/>
              </a:ext>
            </a:extLst>
          </p:cNvPr>
          <p:cNvSpPr/>
          <p:nvPr/>
        </p:nvSpPr>
        <p:spPr>
          <a:xfrm>
            <a:off x="3721100" y="6771440"/>
            <a:ext cx="4225554" cy="743508"/>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…ATGG</a:t>
            </a:r>
            <a:r>
              <a:rPr kumimoji="0" lang="en-US" sz="3200" b="1" i="0" u="none" strike="noStrike" cap="none" spc="0" normalizeH="0" baseline="0" dirty="0">
                <a:ln>
                  <a:noFill/>
                </a:ln>
                <a:solidFill>
                  <a:schemeClr val="accent1">
                    <a:lumMod val="75000"/>
                  </a:schemeClr>
                </a:solidFill>
                <a:effectLst/>
                <a:uFillTx/>
                <a:latin typeface="Helvetica Neue Medium"/>
                <a:ea typeface="Helvetica Neue Medium"/>
                <a:cs typeface="Helvetica Neue Medium"/>
                <a:sym typeface="Helvetica Neue Medium"/>
              </a:rPr>
              <a:t>T</a:t>
            </a: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AATATG…</a:t>
            </a:r>
          </a:p>
        </p:txBody>
      </p:sp>
      <p:sp>
        <p:nvSpPr>
          <p:cNvPr id="20" name="Rectangle 19">
            <a:extLst>
              <a:ext uri="{FF2B5EF4-FFF2-40B4-BE49-F238E27FC236}">
                <a16:creationId xmlns:a16="http://schemas.microsoft.com/office/drawing/2014/main" id="{FD2B6BF1-DDBF-EC43-11BF-648092B897E1}"/>
              </a:ext>
            </a:extLst>
          </p:cNvPr>
          <p:cNvSpPr/>
          <p:nvPr/>
        </p:nvSpPr>
        <p:spPr>
          <a:xfrm>
            <a:off x="3721100" y="8312873"/>
            <a:ext cx="4225554" cy="743508"/>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…ATGG</a:t>
            </a:r>
            <a:r>
              <a:rPr kumimoji="0" lang="en-US" sz="3200" b="1" i="0" u="none" strike="noStrike" cap="none" spc="0" normalizeH="0" baseline="0" dirty="0">
                <a:ln>
                  <a:noFill/>
                </a:ln>
                <a:solidFill>
                  <a:schemeClr val="accent1">
                    <a:lumMod val="75000"/>
                  </a:schemeClr>
                </a:solidFill>
                <a:effectLst/>
                <a:uFillTx/>
                <a:latin typeface="Helvetica Neue Medium"/>
                <a:ea typeface="Helvetica Neue Medium"/>
                <a:cs typeface="Helvetica Neue Medium"/>
                <a:sym typeface="Helvetica Neue Medium"/>
              </a:rPr>
              <a:t>T</a:t>
            </a: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AATATG…</a:t>
            </a:r>
          </a:p>
        </p:txBody>
      </p:sp>
      <p:sp>
        <p:nvSpPr>
          <p:cNvPr id="21" name="Rectangle 20">
            <a:extLst>
              <a:ext uri="{FF2B5EF4-FFF2-40B4-BE49-F238E27FC236}">
                <a16:creationId xmlns:a16="http://schemas.microsoft.com/office/drawing/2014/main" id="{20AA3EEC-A728-6F93-575E-9C0D09F4629A}"/>
              </a:ext>
            </a:extLst>
          </p:cNvPr>
          <p:cNvSpPr/>
          <p:nvPr/>
        </p:nvSpPr>
        <p:spPr>
          <a:xfrm>
            <a:off x="3721100" y="9216664"/>
            <a:ext cx="4225554" cy="743508"/>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…ATGG</a:t>
            </a:r>
            <a:r>
              <a:rPr kumimoji="0" lang="en-US" sz="3200" b="1" i="0" u="none" strike="noStrike" cap="none" spc="0" normalizeH="0" baseline="0" dirty="0">
                <a:ln>
                  <a:noFill/>
                </a:ln>
                <a:solidFill>
                  <a:schemeClr val="accent1">
                    <a:lumMod val="75000"/>
                  </a:schemeClr>
                </a:solidFill>
                <a:effectLst/>
                <a:uFillTx/>
                <a:latin typeface="Helvetica Neue Medium"/>
                <a:ea typeface="Helvetica Neue Medium"/>
                <a:cs typeface="Helvetica Neue Medium"/>
                <a:sym typeface="Helvetica Neue Medium"/>
              </a:rPr>
              <a:t>T</a:t>
            </a: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AATATG…</a:t>
            </a:r>
          </a:p>
        </p:txBody>
      </p:sp>
      <p:sp>
        <p:nvSpPr>
          <p:cNvPr id="22" name="Rectangle 21">
            <a:extLst>
              <a:ext uri="{FF2B5EF4-FFF2-40B4-BE49-F238E27FC236}">
                <a16:creationId xmlns:a16="http://schemas.microsoft.com/office/drawing/2014/main" id="{5CFA2754-7BF8-64E6-44F1-B11D24D06564}"/>
              </a:ext>
            </a:extLst>
          </p:cNvPr>
          <p:cNvSpPr/>
          <p:nvPr/>
        </p:nvSpPr>
        <p:spPr>
          <a:xfrm>
            <a:off x="3721100" y="10774674"/>
            <a:ext cx="4225554" cy="743508"/>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…ATGG</a:t>
            </a:r>
            <a:r>
              <a:rPr kumimoji="0" lang="en-US" sz="3200" b="1" i="0" u="none" strike="noStrike" cap="none" spc="0" normalizeH="0" baseline="0" dirty="0">
                <a:ln>
                  <a:noFill/>
                </a:ln>
                <a:solidFill>
                  <a:schemeClr val="accent1">
                    <a:lumMod val="75000"/>
                  </a:schemeClr>
                </a:solidFill>
                <a:effectLst/>
                <a:uFillTx/>
                <a:latin typeface="Helvetica Neue Medium"/>
                <a:ea typeface="Helvetica Neue Medium"/>
                <a:cs typeface="Helvetica Neue Medium"/>
                <a:sym typeface="Helvetica Neue Medium"/>
              </a:rPr>
              <a:t>T</a:t>
            </a: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AATATG…</a:t>
            </a:r>
          </a:p>
        </p:txBody>
      </p:sp>
      <p:sp>
        <p:nvSpPr>
          <p:cNvPr id="23" name="Rectangle 22">
            <a:extLst>
              <a:ext uri="{FF2B5EF4-FFF2-40B4-BE49-F238E27FC236}">
                <a16:creationId xmlns:a16="http://schemas.microsoft.com/office/drawing/2014/main" id="{351768A5-9960-F896-E6EB-AA38E30B33EF}"/>
              </a:ext>
            </a:extLst>
          </p:cNvPr>
          <p:cNvSpPr/>
          <p:nvPr/>
        </p:nvSpPr>
        <p:spPr>
          <a:xfrm>
            <a:off x="3721100" y="11678465"/>
            <a:ext cx="4225554" cy="743508"/>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…ATGG</a:t>
            </a:r>
            <a:r>
              <a:rPr kumimoji="0" lang="en-US" sz="3200" b="1" i="0" u="none" strike="noStrike" cap="none" spc="0" normalizeH="0" baseline="0" dirty="0">
                <a:ln>
                  <a:noFill/>
                </a:ln>
                <a:solidFill>
                  <a:schemeClr val="accent1">
                    <a:lumMod val="75000"/>
                  </a:schemeClr>
                </a:solidFill>
                <a:effectLst/>
                <a:uFillTx/>
                <a:latin typeface="Helvetica Neue Medium"/>
                <a:ea typeface="Helvetica Neue Medium"/>
                <a:cs typeface="Helvetica Neue Medium"/>
                <a:sym typeface="Helvetica Neue Medium"/>
              </a:rPr>
              <a:t>T</a:t>
            </a: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AATATG…</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F2E21BB-BB6A-AA5B-3C94-99476E158C24}"/>
              </a:ext>
            </a:extLst>
          </p:cNvPr>
          <p:cNvGrpSpPr/>
          <p:nvPr/>
        </p:nvGrpSpPr>
        <p:grpSpPr>
          <a:xfrm>
            <a:off x="8921222" y="3475939"/>
            <a:ext cx="10374307" cy="9133353"/>
            <a:chOff x="8921222" y="3475939"/>
            <a:chExt cx="10374307" cy="9133353"/>
          </a:xfrm>
        </p:grpSpPr>
        <p:pic>
          <p:nvPicPr>
            <p:cNvPr id="6" name="fig2_hwe.pdf" descr="fig2_hwe.pdf">
              <a:extLst>
                <a:ext uri="{FF2B5EF4-FFF2-40B4-BE49-F238E27FC236}">
                  <a16:creationId xmlns:a16="http://schemas.microsoft.com/office/drawing/2014/main" id="{8A471BE5-105F-53C0-3F03-D91248B50139}"/>
                </a:ext>
              </a:extLst>
            </p:cNvPr>
            <p:cNvPicPr>
              <a:picLocks noChangeAspect="1"/>
            </p:cNvPicPr>
            <p:nvPr/>
          </p:nvPicPr>
          <p:blipFill>
            <a:blip r:embed="rId3"/>
            <a:stretch>
              <a:fillRect/>
            </a:stretch>
          </p:blipFill>
          <p:spPr>
            <a:xfrm>
              <a:off x="8921222" y="3945936"/>
              <a:ext cx="10374307" cy="8663356"/>
            </a:xfrm>
            <a:prstGeom prst="rect">
              <a:avLst/>
            </a:prstGeom>
            <a:ln w="12700">
              <a:miter lim="400000"/>
            </a:ln>
          </p:spPr>
        </p:pic>
        <p:sp>
          <p:nvSpPr>
            <p:cNvPr id="7" name="Rectangle 6">
              <a:extLst>
                <a:ext uri="{FF2B5EF4-FFF2-40B4-BE49-F238E27FC236}">
                  <a16:creationId xmlns:a16="http://schemas.microsoft.com/office/drawing/2014/main" id="{F2734C73-A076-FBD4-8639-6A0A43879B25}"/>
                </a:ext>
              </a:extLst>
            </p:cNvPr>
            <p:cNvSpPr/>
            <p:nvPr/>
          </p:nvSpPr>
          <p:spPr>
            <a:xfrm>
              <a:off x="11451431" y="3475939"/>
              <a:ext cx="7679532" cy="595035"/>
            </a:xfrm>
            <a:prstGeom prst="rect">
              <a:avLst/>
            </a:prstGeom>
            <a:solidFill>
              <a:srgbClr val="8D9EC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EUR</a:t>
              </a:r>
            </a:p>
          </p:txBody>
        </p:sp>
      </p:grpSp>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T2T-CHM13 improves short-read variant calling</a:t>
            </a:r>
          </a:p>
        </p:txBody>
      </p:sp>
      <p:sp>
        <p:nvSpPr>
          <p:cNvPr id="334" name="Line"/>
          <p:cNvSpPr/>
          <p:nvPr/>
        </p:nvSpPr>
        <p:spPr>
          <a:xfrm>
            <a:off x="15276611" y="7098312"/>
            <a:ext cx="1" cy="1818975"/>
          </a:xfrm>
          <a:prstGeom prst="line">
            <a:avLst/>
          </a:prstGeom>
          <a:ln w="76200">
            <a:solidFill>
              <a:schemeClr val="accent6">
                <a:lumOff val="16165"/>
              </a:schemeClr>
            </a:solidFill>
            <a:miter lim="400000"/>
            <a:tailEnd type="triangle"/>
          </a:ln>
        </p:spPr>
        <p:txBody>
          <a:bodyPr lIns="50800" tIns="50800" rIns="50800" bIns="50800" anchor="ctr"/>
          <a:lstStyle/>
          <a:p>
            <a:endParaRPr/>
          </a:p>
        </p:txBody>
      </p:sp>
      <p:grpSp>
        <p:nvGrpSpPr>
          <p:cNvPr id="337" name="Group"/>
          <p:cNvGrpSpPr/>
          <p:nvPr/>
        </p:nvGrpSpPr>
        <p:grpSpPr>
          <a:xfrm>
            <a:off x="19936042" y="5559896"/>
            <a:ext cx="3406306" cy="1494437"/>
            <a:chOff x="0" y="0"/>
            <a:chExt cx="3406305" cy="1494435"/>
          </a:xfrm>
        </p:grpSpPr>
        <p:pic>
          <p:nvPicPr>
            <p:cNvPr id="335" name="Image" descr="Image"/>
            <p:cNvPicPr>
              <a:picLocks noChangeAspect="1"/>
            </p:cNvPicPr>
            <p:nvPr/>
          </p:nvPicPr>
          <p:blipFill>
            <a:blip r:embed="rId4"/>
            <a:srcRect l="55919"/>
            <a:stretch>
              <a:fillRect/>
            </a:stretch>
          </p:blipFill>
          <p:spPr>
            <a:xfrm>
              <a:off x="0" y="903113"/>
              <a:ext cx="3138737" cy="591323"/>
            </a:xfrm>
            <a:prstGeom prst="rect">
              <a:avLst/>
            </a:prstGeom>
            <a:ln w="12700" cap="flat">
              <a:noFill/>
              <a:miter lim="400000"/>
            </a:ln>
            <a:effectLst/>
          </p:spPr>
        </p:pic>
        <p:pic>
          <p:nvPicPr>
            <p:cNvPr id="336" name="Image" descr="Image"/>
            <p:cNvPicPr>
              <a:picLocks noChangeAspect="1"/>
            </p:cNvPicPr>
            <p:nvPr/>
          </p:nvPicPr>
          <p:blipFill>
            <a:blip r:embed="rId4"/>
            <a:srcRect r="53053"/>
            <a:stretch>
              <a:fillRect/>
            </a:stretch>
          </p:blipFill>
          <p:spPr>
            <a:xfrm>
              <a:off x="63500" y="0"/>
              <a:ext cx="3342806" cy="591322"/>
            </a:xfrm>
            <a:prstGeom prst="rect">
              <a:avLst/>
            </a:prstGeom>
            <a:ln w="12700" cap="flat">
              <a:noFill/>
              <a:miter lim="400000"/>
            </a:ln>
            <a:effectLst/>
          </p:spPr>
        </p:pic>
      </p:grpSp>
      <p:sp>
        <p:nvSpPr>
          <p:cNvPr id="338" name="Fewer false heterozygous variants from GRCh38 collapsed duplications"/>
          <p:cNvSpPr txBox="1"/>
          <p:nvPr/>
        </p:nvSpPr>
        <p:spPr>
          <a:xfrm>
            <a:off x="1688014" y="2531466"/>
            <a:ext cx="20568473" cy="771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5000" indent="-635000" algn="l">
              <a:buSzPct val="123000"/>
              <a:buChar char="•"/>
              <a:defRPr sz="4500">
                <a:solidFill>
                  <a:srgbClr val="000000"/>
                </a:solidFill>
              </a:defRPr>
            </a:lvl1pPr>
          </a:lstStyle>
          <a:p>
            <a:r>
              <a:t>Fewer false heterozygous variants from GRCh38 collapsed duplications</a:t>
            </a:r>
          </a:p>
        </p:txBody>
      </p:sp>
      <p:sp>
        <p:nvSpPr>
          <p:cNvPr id="339" name="AF ≈ 0.5"/>
          <p:cNvSpPr txBox="1"/>
          <p:nvPr/>
        </p:nvSpPr>
        <p:spPr>
          <a:xfrm>
            <a:off x="13494891" y="6196243"/>
            <a:ext cx="3741243"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000" b="1">
                <a:solidFill>
                  <a:schemeClr val="accent6">
                    <a:lumOff val="16165"/>
                  </a:schemeClr>
                </a:solidFill>
              </a:defRPr>
            </a:lvl1pPr>
          </a:lstStyle>
          <a:p>
            <a:r>
              <a:rPr dirty="0"/>
              <a:t>AF </a:t>
            </a:r>
            <a:r>
              <a:rPr lang="en-US" dirty="0"/>
              <a:t>=</a:t>
            </a:r>
            <a:r>
              <a:rPr dirty="0"/>
              <a:t> 0.5</a:t>
            </a:r>
          </a:p>
        </p:txBody>
      </p:sp>
      <p:grpSp>
        <p:nvGrpSpPr>
          <p:cNvPr id="342" name="Group"/>
          <p:cNvGrpSpPr/>
          <p:nvPr/>
        </p:nvGrpSpPr>
        <p:grpSpPr>
          <a:xfrm>
            <a:off x="20643569" y="9187298"/>
            <a:ext cx="2698780" cy="3687800"/>
            <a:chOff x="0" y="0"/>
            <a:chExt cx="2698778" cy="3687798"/>
          </a:xfrm>
        </p:grpSpPr>
        <p:pic>
          <p:nvPicPr>
            <p:cNvPr id="340" name="Image" descr="Image"/>
            <p:cNvPicPr>
              <a:picLocks noChangeAspect="1"/>
            </p:cNvPicPr>
            <p:nvPr/>
          </p:nvPicPr>
          <p:blipFill>
            <a:blip r:embed="rId5"/>
            <a:stretch>
              <a:fillRect/>
            </a:stretch>
          </p:blipFill>
          <p:spPr>
            <a:xfrm>
              <a:off x="183948" y="0"/>
              <a:ext cx="2330883" cy="2330883"/>
            </a:xfrm>
            <a:prstGeom prst="rect">
              <a:avLst/>
            </a:prstGeom>
            <a:ln w="12700" cap="flat">
              <a:noFill/>
              <a:miter lim="400000"/>
            </a:ln>
            <a:effectLst/>
          </p:spPr>
        </p:pic>
        <p:sp>
          <p:nvSpPr>
            <p:cNvPr id="341" name="Samantha Zarate"/>
            <p:cNvSpPr txBox="1"/>
            <p:nvPr/>
          </p:nvSpPr>
          <p:spPr>
            <a:xfrm>
              <a:off x="0" y="2407029"/>
              <a:ext cx="2698779"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pic>
        <p:nvPicPr>
          <p:cNvPr id="343" name="Image" descr="Image"/>
          <p:cNvPicPr>
            <a:picLocks noChangeAspect="1"/>
          </p:cNvPicPr>
          <p:nvPr/>
        </p:nvPicPr>
        <p:blipFill>
          <a:blip r:embed="rId6"/>
          <a:stretch>
            <a:fillRect/>
          </a:stretch>
        </p:blipFill>
        <p:spPr>
          <a:xfrm>
            <a:off x="1008124" y="4040018"/>
            <a:ext cx="7008380" cy="8138764"/>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F2E21BB-BB6A-AA5B-3C94-99476E158C24}"/>
              </a:ext>
            </a:extLst>
          </p:cNvPr>
          <p:cNvGrpSpPr/>
          <p:nvPr/>
        </p:nvGrpSpPr>
        <p:grpSpPr>
          <a:xfrm>
            <a:off x="8921222" y="3475939"/>
            <a:ext cx="10374307" cy="9133353"/>
            <a:chOff x="8921222" y="3475939"/>
            <a:chExt cx="10374307" cy="9133353"/>
          </a:xfrm>
        </p:grpSpPr>
        <p:pic>
          <p:nvPicPr>
            <p:cNvPr id="6" name="fig2_hwe.pdf" descr="fig2_hwe.pdf">
              <a:extLst>
                <a:ext uri="{FF2B5EF4-FFF2-40B4-BE49-F238E27FC236}">
                  <a16:creationId xmlns:a16="http://schemas.microsoft.com/office/drawing/2014/main" id="{8A471BE5-105F-53C0-3F03-D91248B50139}"/>
                </a:ext>
              </a:extLst>
            </p:cNvPr>
            <p:cNvPicPr>
              <a:picLocks noChangeAspect="1"/>
            </p:cNvPicPr>
            <p:nvPr/>
          </p:nvPicPr>
          <p:blipFill>
            <a:blip r:embed="rId3"/>
            <a:stretch>
              <a:fillRect/>
            </a:stretch>
          </p:blipFill>
          <p:spPr>
            <a:xfrm>
              <a:off x="8921222" y="3945936"/>
              <a:ext cx="10374307" cy="8663356"/>
            </a:xfrm>
            <a:prstGeom prst="rect">
              <a:avLst/>
            </a:prstGeom>
            <a:ln w="12700">
              <a:miter lim="400000"/>
            </a:ln>
          </p:spPr>
        </p:pic>
        <p:sp>
          <p:nvSpPr>
            <p:cNvPr id="7" name="Rectangle 6">
              <a:extLst>
                <a:ext uri="{FF2B5EF4-FFF2-40B4-BE49-F238E27FC236}">
                  <a16:creationId xmlns:a16="http://schemas.microsoft.com/office/drawing/2014/main" id="{F2734C73-A076-FBD4-8639-6A0A43879B25}"/>
                </a:ext>
              </a:extLst>
            </p:cNvPr>
            <p:cNvSpPr/>
            <p:nvPr/>
          </p:nvSpPr>
          <p:spPr>
            <a:xfrm>
              <a:off x="11451431" y="3475939"/>
              <a:ext cx="7679532" cy="595035"/>
            </a:xfrm>
            <a:prstGeom prst="rect">
              <a:avLst/>
            </a:prstGeom>
            <a:solidFill>
              <a:srgbClr val="8D9EC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EUR</a:t>
              </a:r>
            </a:p>
          </p:txBody>
        </p:sp>
      </p:grpSp>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defTabSz="825500">
              <a:defRPr sz="5500" b="1">
                <a:solidFill>
                  <a:srgbClr val="000000"/>
                </a:solidFill>
              </a:defRPr>
            </a:lvl1pPr>
          </a:lstStyle>
          <a:p>
            <a:r>
              <a:t>T2T-CHM13 improves short-read variant calling</a:t>
            </a:r>
          </a:p>
        </p:txBody>
      </p:sp>
      <p:sp>
        <p:nvSpPr>
          <p:cNvPr id="334" name="Line"/>
          <p:cNvSpPr/>
          <p:nvPr/>
        </p:nvSpPr>
        <p:spPr>
          <a:xfrm>
            <a:off x="15276611" y="7098312"/>
            <a:ext cx="1" cy="1818975"/>
          </a:xfrm>
          <a:prstGeom prst="line">
            <a:avLst/>
          </a:prstGeom>
          <a:ln w="76200">
            <a:solidFill>
              <a:schemeClr val="accent6">
                <a:lumOff val="16165"/>
              </a:schemeClr>
            </a:solidFill>
            <a:miter lim="400000"/>
            <a:tailEnd type="triangle"/>
          </a:ln>
        </p:spPr>
        <p:txBody>
          <a:bodyPr lIns="50800" tIns="50800" rIns="50800" bIns="50800" anchor="ctr"/>
          <a:lstStyle/>
          <a:p>
            <a:endParaRPr/>
          </a:p>
        </p:txBody>
      </p:sp>
      <p:grpSp>
        <p:nvGrpSpPr>
          <p:cNvPr id="337" name="Group"/>
          <p:cNvGrpSpPr/>
          <p:nvPr/>
        </p:nvGrpSpPr>
        <p:grpSpPr>
          <a:xfrm>
            <a:off x="19936042" y="5559896"/>
            <a:ext cx="3406306" cy="1494437"/>
            <a:chOff x="0" y="0"/>
            <a:chExt cx="3406305" cy="1494435"/>
          </a:xfrm>
        </p:grpSpPr>
        <p:pic>
          <p:nvPicPr>
            <p:cNvPr id="335" name="Image" descr="Image"/>
            <p:cNvPicPr>
              <a:picLocks noChangeAspect="1"/>
            </p:cNvPicPr>
            <p:nvPr/>
          </p:nvPicPr>
          <p:blipFill>
            <a:blip r:embed="rId4"/>
            <a:srcRect l="55919"/>
            <a:stretch>
              <a:fillRect/>
            </a:stretch>
          </p:blipFill>
          <p:spPr>
            <a:xfrm>
              <a:off x="0" y="903113"/>
              <a:ext cx="3138737" cy="591323"/>
            </a:xfrm>
            <a:prstGeom prst="rect">
              <a:avLst/>
            </a:prstGeom>
            <a:ln w="12700" cap="flat">
              <a:noFill/>
              <a:miter lim="400000"/>
            </a:ln>
            <a:effectLst/>
          </p:spPr>
        </p:pic>
        <p:pic>
          <p:nvPicPr>
            <p:cNvPr id="336" name="Image" descr="Image"/>
            <p:cNvPicPr>
              <a:picLocks noChangeAspect="1"/>
            </p:cNvPicPr>
            <p:nvPr/>
          </p:nvPicPr>
          <p:blipFill>
            <a:blip r:embed="rId4"/>
            <a:srcRect r="53053"/>
            <a:stretch>
              <a:fillRect/>
            </a:stretch>
          </p:blipFill>
          <p:spPr>
            <a:xfrm>
              <a:off x="63500" y="0"/>
              <a:ext cx="3342806" cy="591322"/>
            </a:xfrm>
            <a:prstGeom prst="rect">
              <a:avLst/>
            </a:prstGeom>
            <a:ln w="12700" cap="flat">
              <a:noFill/>
              <a:miter lim="400000"/>
            </a:ln>
            <a:effectLst/>
          </p:spPr>
        </p:pic>
      </p:grpSp>
      <p:sp>
        <p:nvSpPr>
          <p:cNvPr id="338" name="Fewer false heterozygous variants from GRCh38 collapsed duplications"/>
          <p:cNvSpPr txBox="1"/>
          <p:nvPr/>
        </p:nvSpPr>
        <p:spPr>
          <a:xfrm>
            <a:off x="1688014" y="2531466"/>
            <a:ext cx="20568473" cy="771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635000" indent="-635000" algn="l">
              <a:buSzPct val="123000"/>
              <a:buChar char="•"/>
              <a:defRPr sz="4500">
                <a:solidFill>
                  <a:srgbClr val="000000"/>
                </a:solidFill>
              </a:defRPr>
            </a:lvl1pPr>
          </a:lstStyle>
          <a:p>
            <a:r>
              <a:t>Fewer false heterozygous variants from GRCh38 collapsed duplications</a:t>
            </a:r>
          </a:p>
        </p:txBody>
      </p:sp>
      <p:sp>
        <p:nvSpPr>
          <p:cNvPr id="339" name="AF ≈ 0.5"/>
          <p:cNvSpPr txBox="1"/>
          <p:nvPr/>
        </p:nvSpPr>
        <p:spPr>
          <a:xfrm>
            <a:off x="13494891" y="6196243"/>
            <a:ext cx="3741243"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5000" b="1">
                <a:solidFill>
                  <a:schemeClr val="accent6">
                    <a:lumOff val="16165"/>
                  </a:schemeClr>
                </a:solidFill>
              </a:defRPr>
            </a:lvl1pPr>
          </a:lstStyle>
          <a:p>
            <a:r>
              <a:rPr dirty="0"/>
              <a:t>AF </a:t>
            </a:r>
            <a:r>
              <a:rPr lang="en-US" dirty="0"/>
              <a:t>=</a:t>
            </a:r>
            <a:r>
              <a:rPr dirty="0"/>
              <a:t> 0.5</a:t>
            </a:r>
          </a:p>
        </p:txBody>
      </p:sp>
      <p:grpSp>
        <p:nvGrpSpPr>
          <p:cNvPr id="342" name="Group"/>
          <p:cNvGrpSpPr/>
          <p:nvPr/>
        </p:nvGrpSpPr>
        <p:grpSpPr>
          <a:xfrm>
            <a:off x="20643569" y="9187298"/>
            <a:ext cx="2698780" cy="3687800"/>
            <a:chOff x="0" y="0"/>
            <a:chExt cx="2698778" cy="3687798"/>
          </a:xfrm>
        </p:grpSpPr>
        <p:pic>
          <p:nvPicPr>
            <p:cNvPr id="340" name="Image" descr="Image"/>
            <p:cNvPicPr>
              <a:picLocks noChangeAspect="1"/>
            </p:cNvPicPr>
            <p:nvPr/>
          </p:nvPicPr>
          <p:blipFill>
            <a:blip r:embed="rId5"/>
            <a:stretch>
              <a:fillRect/>
            </a:stretch>
          </p:blipFill>
          <p:spPr>
            <a:xfrm>
              <a:off x="183948" y="0"/>
              <a:ext cx="2330883" cy="2330883"/>
            </a:xfrm>
            <a:prstGeom prst="rect">
              <a:avLst/>
            </a:prstGeom>
            <a:ln w="12700" cap="flat">
              <a:noFill/>
              <a:miter lim="400000"/>
            </a:ln>
            <a:effectLst/>
          </p:spPr>
        </p:pic>
        <p:sp>
          <p:nvSpPr>
            <p:cNvPr id="341" name="Samantha Zarate"/>
            <p:cNvSpPr txBox="1"/>
            <p:nvPr/>
          </p:nvSpPr>
          <p:spPr>
            <a:xfrm>
              <a:off x="0" y="2407029"/>
              <a:ext cx="2698779" cy="12807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pic>
        <p:nvPicPr>
          <p:cNvPr id="8" name="Picture 7">
            <a:extLst>
              <a:ext uri="{FF2B5EF4-FFF2-40B4-BE49-F238E27FC236}">
                <a16:creationId xmlns:a16="http://schemas.microsoft.com/office/drawing/2014/main" id="{F4788814-0489-65D8-1B24-1EF64F903053}"/>
              </a:ext>
            </a:extLst>
          </p:cNvPr>
          <p:cNvPicPr>
            <a:picLocks noChangeAspect="1"/>
          </p:cNvPicPr>
          <p:nvPr/>
        </p:nvPicPr>
        <p:blipFill>
          <a:blip r:embed="rId6"/>
          <a:stretch>
            <a:fillRect/>
          </a:stretch>
        </p:blipFill>
        <p:spPr>
          <a:xfrm>
            <a:off x="1725051" y="4216276"/>
            <a:ext cx="5848131" cy="8393016"/>
          </a:xfrm>
          <a:prstGeom prst="rect">
            <a:avLst/>
          </a:prstGeom>
        </p:spPr>
      </p:pic>
    </p:spTree>
    <p:extLst>
      <p:ext uri="{BB962C8B-B14F-4D97-AF65-F5344CB8AC3E}">
        <p14:creationId xmlns:p14="http://schemas.microsoft.com/office/powerpoint/2010/main" val="81642144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Novel variants revealed by T2T-CHM13"/>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825500">
              <a:defRPr sz="5500" b="1">
                <a:solidFill>
                  <a:srgbClr val="000000"/>
                </a:solidFill>
              </a:defRPr>
            </a:lvl1pPr>
          </a:lstStyle>
          <a:p>
            <a:r>
              <a:rPr lang="en-US" dirty="0"/>
              <a:t>“N</a:t>
            </a:r>
            <a:r>
              <a:rPr dirty="0"/>
              <a:t>ove</a:t>
            </a:r>
            <a:r>
              <a:rPr lang="en-US" dirty="0"/>
              <a:t>l”</a:t>
            </a:r>
            <a:r>
              <a:rPr dirty="0"/>
              <a:t> variants revealed by T2T-CHM13</a:t>
            </a:r>
          </a:p>
        </p:txBody>
      </p:sp>
      <p:pic>
        <p:nvPicPr>
          <p:cNvPr id="417" name="fig4.pdf" descr="fig4.pdf"/>
          <p:cNvPicPr>
            <a:picLocks noChangeAspect="1"/>
          </p:cNvPicPr>
          <p:nvPr/>
        </p:nvPicPr>
        <p:blipFill>
          <a:blip r:embed="rId3"/>
          <a:stretch>
            <a:fillRect/>
          </a:stretch>
        </p:blipFill>
        <p:spPr>
          <a:xfrm>
            <a:off x="1384066" y="2264339"/>
            <a:ext cx="14060901" cy="10651703"/>
          </a:xfrm>
          <a:prstGeom prst="rect">
            <a:avLst/>
          </a:prstGeom>
          <a:ln w="12700">
            <a:miter lim="400000"/>
          </a:ln>
        </p:spPr>
      </p:pic>
      <p:grpSp>
        <p:nvGrpSpPr>
          <p:cNvPr id="420" name="Group"/>
          <p:cNvGrpSpPr/>
          <p:nvPr/>
        </p:nvGrpSpPr>
        <p:grpSpPr>
          <a:xfrm>
            <a:off x="17655051" y="10229350"/>
            <a:ext cx="5316791" cy="2330883"/>
            <a:chOff x="0" y="0"/>
            <a:chExt cx="5316790" cy="2330882"/>
          </a:xfrm>
        </p:grpSpPr>
        <p:pic>
          <p:nvPicPr>
            <p:cNvPr id="418" name="Image" descr="Image"/>
            <p:cNvPicPr>
              <a:picLocks noChangeAspect="1"/>
            </p:cNvPicPr>
            <p:nvPr/>
          </p:nvPicPr>
          <p:blipFill>
            <a:blip r:embed="rId4"/>
            <a:stretch>
              <a:fillRect/>
            </a:stretch>
          </p:blipFill>
          <p:spPr>
            <a:xfrm>
              <a:off x="0" y="0"/>
              <a:ext cx="2330883" cy="2330883"/>
            </a:xfrm>
            <a:prstGeom prst="rect">
              <a:avLst/>
            </a:prstGeom>
            <a:ln w="12700" cap="flat">
              <a:noFill/>
              <a:miter lim="400000"/>
            </a:ln>
            <a:effectLst/>
          </p:spPr>
        </p:pic>
        <p:sp>
          <p:nvSpPr>
            <p:cNvPr id="419" name="Samantha Zarate"/>
            <p:cNvSpPr txBox="1"/>
            <p:nvPr/>
          </p:nvSpPr>
          <p:spPr>
            <a:xfrm>
              <a:off x="2618011" y="525056"/>
              <a:ext cx="2698780"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pic>
        <p:nvPicPr>
          <p:cNvPr id="421" name="fig4_pie.pdf" descr="fig4_pie.pdf"/>
          <p:cNvPicPr>
            <a:picLocks noChangeAspect="1"/>
          </p:cNvPicPr>
          <p:nvPr/>
        </p:nvPicPr>
        <p:blipFill>
          <a:blip r:embed="rId5"/>
          <a:stretch>
            <a:fillRect/>
          </a:stretch>
        </p:blipFill>
        <p:spPr>
          <a:xfrm>
            <a:off x="16516455" y="2223395"/>
            <a:ext cx="6617483" cy="738544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Novel variants revealed by T2T-CHM13"/>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825500">
              <a:defRPr sz="5500" b="1">
                <a:solidFill>
                  <a:srgbClr val="000000"/>
                </a:solidFill>
              </a:defRPr>
            </a:lvl1pPr>
          </a:lstStyle>
          <a:p>
            <a:r>
              <a:rPr lang="en-US" dirty="0"/>
              <a:t>Extreme AF differentiation of novel variants</a:t>
            </a:r>
            <a:endParaRPr dirty="0"/>
          </a:p>
        </p:txBody>
      </p:sp>
      <p:pic>
        <p:nvPicPr>
          <p:cNvPr id="4" name="Picture 3">
            <a:extLst>
              <a:ext uri="{FF2B5EF4-FFF2-40B4-BE49-F238E27FC236}">
                <a16:creationId xmlns:a16="http://schemas.microsoft.com/office/drawing/2014/main" id="{0016ACDD-DAB1-9F3F-A97B-DBDCADDB568A}"/>
              </a:ext>
            </a:extLst>
          </p:cNvPr>
          <p:cNvPicPr>
            <a:picLocks noChangeAspect="1"/>
          </p:cNvPicPr>
          <p:nvPr/>
        </p:nvPicPr>
        <p:blipFill>
          <a:blip r:embed="rId3"/>
          <a:stretch>
            <a:fillRect/>
          </a:stretch>
        </p:blipFill>
        <p:spPr>
          <a:xfrm>
            <a:off x="587828" y="2532061"/>
            <a:ext cx="19737977" cy="10051107"/>
          </a:xfrm>
          <a:prstGeom prst="rect">
            <a:avLst/>
          </a:prstGeom>
        </p:spPr>
      </p:pic>
      <p:grpSp>
        <p:nvGrpSpPr>
          <p:cNvPr id="10" name="Group 9">
            <a:extLst>
              <a:ext uri="{FF2B5EF4-FFF2-40B4-BE49-F238E27FC236}">
                <a16:creationId xmlns:a16="http://schemas.microsoft.com/office/drawing/2014/main" id="{C9A23F9F-319C-492B-F99E-BAECECD29804}"/>
              </a:ext>
            </a:extLst>
          </p:cNvPr>
          <p:cNvGrpSpPr/>
          <p:nvPr/>
        </p:nvGrpSpPr>
        <p:grpSpPr>
          <a:xfrm>
            <a:off x="21097392" y="9409367"/>
            <a:ext cx="2698781" cy="3687801"/>
            <a:chOff x="21097392" y="9409367"/>
            <a:chExt cx="2698781" cy="3687801"/>
          </a:xfrm>
        </p:grpSpPr>
        <p:pic>
          <p:nvPicPr>
            <p:cNvPr id="9" name="Google Shape;384;p42">
              <a:extLst>
                <a:ext uri="{FF2B5EF4-FFF2-40B4-BE49-F238E27FC236}">
                  <a16:creationId xmlns:a16="http://schemas.microsoft.com/office/drawing/2014/main" id="{DA855889-06A1-06A7-9EDA-9FB7CD5F5499}"/>
                </a:ext>
              </a:extLst>
            </p:cNvPr>
            <p:cNvPicPr preferRelativeResize="0"/>
            <p:nvPr/>
          </p:nvPicPr>
          <p:blipFill>
            <a:blip r:embed="rId4">
              <a:alphaModFix/>
            </a:blip>
            <a:stretch>
              <a:fillRect/>
            </a:stretch>
          </p:blipFill>
          <p:spPr>
            <a:xfrm>
              <a:off x="21281340" y="9409367"/>
              <a:ext cx="2330885" cy="2330885"/>
            </a:xfrm>
            <a:prstGeom prst="rect">
              <a:avLst/>
            </a:prstGeom>
            <a:noFill/>
            <a:ln>
              <a:noFill/>
            </a:ln>
          </p:spPr>
        </p:pic>
        <p:sp>
          <p:nvSpPr>
            <p:cNvPr id="7" name="Samantha Zarate">
              <a:extLst>
                <a:ext uri="{FF2B5EF4-FFF2-40B4-BE49-F238E27FC236}">
                  <a16:creationId xmlns:a16="http://schemas.microsoft.com/office/drawing/2014/main" id="{0A12EBFD-F0E3-58A6-3ED3-D8271D6962D4}"/>
                </a:ext>
              </a:extLst>
            </p:cNvPr>
            <p:cNvSpPr txBox="1"/>
            <p:nvPr/>
          </p:nvSpPr>
          <p:spPr>
            <a:xfrm>
              <a:off x="21097392" y="11816397"/>
              <a:ext cx="2698781" cy="1280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lang="en-US" dirty="0"/>
                <a:t>Stephanie Yan</a:t>
              </a:r>
              <a:endParaRPr dirty="0"/>
            </a:p>
          </p:txBody>
        </p:sp>
      </p:grpSp>
    </p:spTree>
    <p:extLst>
      <p:ext uri="{BB962C8B-B14F-4D97-AF65-F5344CB8AC3E}">
        <p14:creationId xmlns:p14="http://schemas.microsoft.com/office/powerpoint/2010/main" val="233752035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17 diverse samples from the Human Pangenome Reference Consortium and Genome in a Bottle…"/>
          <p:cNvSpPr txBox="1"/>
          <p:nvPr/>
        </p:nvSpPr>
        <p:spPr>
          <a:xfrm>
            <a:off x="1506582" y="2533913"/>
            <a:ext cx="19402425" cy="2244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71500" indent="-571500" algn="l">
              <a:spcBef>
                <a:spcPts val="800"/>
              </a:spcBef>
              <a:buSzPct val="123000"/>
              <a:buChar char="•"/>
              <a:defRPr sz="4500">
                <a:solidFill>
                  <a:srgbClr val="000000"/>
                </a:solidFill>
              </a:defRPr>
            </a:pPr>
            <a:r>
              <a:rPr dirty="0"/>
              <a:t>17 diverse samples from the Human Pangenome Reference Consortium and Genome in a Bottle</a:t>
            </a:r>
          </a:p>
          <a:p>
            <a:pPr marL="571500" indent="-571500" algn="l">
              <a:buSzPct val="123000"/>
              <a:buChar char="•"/>
              <a:defRPr sz="4500">
                <a:solidFill>
                  <a:srgbClr val="000000"/>
                </a:solidFill>
              </a:defRPr>
            </a:pPr>
            <a:r>
              <a:rPr dirty="0"/>
              <a:t>PacBio HiFi data + 14 samples with ONT data</a:t>
            </a:r>
          </a:p>
        </p:txBody>
      </p:sp>
      <p:sp>
        <p:nvSpPr>
          <p:cNvPr id="355" name="Long-read alignment and variant calling with T2T-CHM13"/>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defTabSz="825500">
              <a:defRPr sz="5500" b="1">
                <a:solidFill>
                  <a:srgbClr val="000000"/>
                </a:solidFill>
              </a:defRPr>
            </a:lvl1pPr>
          </a:lstStyle>
          <a:p>
            <a:r>
              <a:rPr dirty="0"/>
              <a:t>Long-read alignment</a:t>
            </a:r>
            <a:r>
              <a:rPr lang="en-US" dirty="0"/>
              <a:t> and variant calling</a:t>
            </a:r>
            <a:r>
              <a:rPr dirty="0"/>
              <a:t> with T2T-CHM13</a:t>
            </a:r>
          </a:p>
        </p:txBody>
      </p:sp>
      <p:grpSp>
        <p:nvGrpSpPr>
          <p:cNvPr id="2" name="Group">
            <a:extLst>
              <a:ext uri="{FF2B5EF4-FFF2-40B4-BE49-F238E27FC236}">
                <a16:creationId xmlns:a16="http://schemas.microsoft.com/office/drawing/2014/main" id="{48F14BAF-1BF8-F65F-8942-8718A1BE3CE2}"/>
              </a:ext>
            </a:extLst>
          </p:cNvPr>
          <p:cNvGrpSpPr/>
          <p:nvPr/>
        </p:nvGrpSpPr>
        <p:grpSpPr>
          <a:xfrm>
            <a:off x="21193208" y="3694320"/>
            <a:ext cx="2698781" cy="3712970"/>
            <a:chOff x="0" y="0"/>
            <a:chExt cx="2698779" cy="3712968"/>
          </a:xfrm>
        </p:grpSpPr>
        <p:pic>
          <p:nvPicPr>
            <p:cNvPr id="3" name="Image" descr="Image">
              <a:extLst>
                <a:ext uri="{FF2B5EF4-FFF2-40B4-BE49-F238E27FC236}">
                  <a16:creationId xmlns:a16="http://schemas.microsoft.com/office/drawing/2014/main" id="{1F8602DA-CACF-156F-A62C-772C556D59B1}"/>
                </a:ext>
              </a:extLst>
            </p:cNvPr>
            <p:cNvPicPr>
              <a:picLocks noChangeAspect="1"/>
            </p:cNvPicPr>
            <p:nvPr/>
          </p:nvPicPr>
          <p:blipFill>
            <a:blip r:embed="rId3"/>
            <a:stretch>
              <a:fillRect/>
            </a:stretch>
          </p:blipFill>
          <p:spPr>
            <a:xfrm>
              <a:off x="183948" y="0"/>
              <a:ext cx="2356052" cy="2356052"/>
            </a:xfrm>
            <a:prstGeom prst="rect">
              <a:avLst/>
            </a:prstGeom>
            <a:ln w="12700" cap="flat">
              <a:noFill/>
              <a:miter lim="400000"/>
            </a:ln>
            <a:effectLst/>
          </p:spPr>
        </p:pic>
        <p:sp>
          <p:nvSpPr>
            <p:cNvPr id="4" name="Melanie Kirsche">
              <a:extLst>
                <a:ext uri="{FF2B5EF4-FFF2-40B4-BE49-F238E27FC236}">
                  <a16:creationId xmlns:a16="http://schemas.microsoft.com/office/drawing/2014/main" id="{6D7CFE5E-9B89-36B4-DB42-F6A5C9F6ABF1}"/>
                </a:ext>
              </a:extLst>
            </p:cNvPr>
            <p:cNvSpPr txBox="1"/>
            <p:nvPr/>
          </p:nvSpPr>
          <p:spPr>
            <a:xfrm>
              <a:off x="0" y="2432198"/>
              <a:ext cx="2698779" cy="12807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b="1">
                  <a:solidFill>
                    <a:srgbClr val="447DC8"/>
                  </a:solidFill>
                </a:defRPr>
              </a:lvl1pPr>
            </a:lstStyle>
            <a:p>
              <a:r>
                <a:rPr dirty="0"/>
                <a:t>Melanie </a:t>
              </a:r>
              <a:r>
                <a:rPr dirty="0" err="1"/>
                <a:t>Kirsche</a:t>
              </a:r>
              <a:endParaRPr dirty="0"/>
            </a:p>
          </p:txBody>
        </p:sp>
      </p:grpSp>
      <p:grpSp>
        <p:nvGrpSpPr>
          <p:cNvPr id="5" name="Group">
            <a:extLst>
              <a:ext uri="{FF2B5EF4-FFF2-40B4-BE49-F238E27FC236}">
                <a16:creationId xmlns:a16="http://schemas.microsoft.com/office/drawing/2014/main" id="{B27FE217-4FD3-EECD-1002-DF24EF540865}"/>
              </a:ext>
            </a:extLst>
          </p:cNvPr>
          <p:cNvGrpSpPr/>
          <p:nvPr/>
        </p:nvGrpSpPr>
        <p:grpSpPr>
          <a:xfrm>
            <a:off x="21193208" y="8053936"/>
            <a:ext cx="2698781" cy="3794849"/>
            <a:chOff x="0" y="0"/>
            <a:chExt cx="2698779" cy="3794847"/>
          </a:xfrm>
        </p:grpSpPr>
        <p:pic>
          <p:nvPicPr>
            <p:cNvPr id="6" name="Image" descr="Image">
              <a:extLst>
                <a:ext uri="{FF2B5EF4-FFF2-40B4-BE49-F238E27FC236}">
                  <a16:creationId xmlns:a16="http://schemas.microsoft.com/office/drawing/2014/main" id="{3035E543-9D96-48FA-2369-3AC039E7EC3E}"/>
                </a:ext>
              </a:extLst>
            </p:cNvPr>
            <p:cNvPicPr>
              <a:picLocks noChangeAspect="1"/>
            </p:cNvPicPr>
            <p:nvPr/>
          </p:nvPicPr>
          <p:blipFill>
            <a:blip r:embed="rId4"/>
            <a:stretch>
              <a:fillRect/>
            </a:stretch>
          </p:blipFill>
          <p:spPr>
            <a:xfrm>
              <a:off x="183948" y="0"/>
              <a:ext cx="2330883" cy="2330883"/>
            </a:xfrm>
            <a:prstGeom prst="rect">
              <a:avLst/>
            </a:prstGeom>
            <a:ln w="12700" cap="flat">
              <a:noFill/>
              <a:miter lim="400000"/>
            </a:ln>
            <a:effectLst/>
          </p:spPr>
        </p:pic>
        <p:sp>
          <p:nvSpPr>
            <p:cNvPr id="7" name="Sergey Aganezov">
              <a:extLst>
                <a:ext uri="{FF2B5EF4-FFF2-40B4-BE49-F238E27FC236}">
                  <a16:creationId xmlns:a16="http://schemas.microsoft.com/office/drawing/2014/main" id="{97E29DD3-B7D8-A824-E4CE-2081B2E9A93B}"/>
                </a:ext>
              </a:extLst>
            </p:cNvPr>
            <p:cNvSpPr txBox="1"/>
            <p:nvPr/>
          </p:nvSpPr>
          <p:spPr>
            <a:xfrm>
              <a:off x="0" y="2407029"/>
              <a:ext cx="2698779" cy="13878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b="1">
                  <a:solidFill>
                    <a:srgbClr val="447DC8"/>
                  </a:solidFill>
                </a:defRPr>
              </a:lvl1pPr>
            </a:lstStyle>
            <a:p>
              <a:r>
                <a:rPr dirty="0"/>
                <a:t>Sergey </a:t>
              </a:r>
              <a:r>
                <a:rPr dirty="0" err="1"/>
                <a:t>Aganezov</a:t>
              </a:r>
              <a:endParaRPr dirty="0"/>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1" name="Group"/>
          <p:cNvGrpSpPr/>
          <p:nvPr/>
        </p:nvGrpSpPr>
        <p:grpSpPr>
          <a:xfrm>
            <a:off x="21193208" y="3694320"/>
            <a:ext cx="2698781" cy="3712970"/>
            <a:chOff x="0" y="0"/>
            <a:chExt cx="2698779" cy="3712968"/>
          </a:xfrm>
        </p:grpSpPr>
        <p:pic>
          <p:nvPicPr>
            <p:cNvPr id="359" name="Image" descr="Image"/>
            <p:cNvPicPr>
              <a:picLocks noChangeAspect="1"/>
            </p:cNvPicPr>
            <p:nvPr/>
          </p:nvPicPr>
          <p:blipFill>
            <a:blip r:embed="rId3"/>
            <a:stretch>
              <a:fillRect/>
            </a:stretch>
          </p:blipFill>
          <p:spPr>
            <a:xfrm>
              <a:off x="183948" y="0"/>
              <a:ext cx="2356052" cy="2356052"/>
            </a:xfrm>
            <a:prstGeom prst="rect">
              <a:avLst/>
            </a:prstGeom>
            <a:ln w="12700" cap="flat">
              <a:noFill/>
              <a:miter lim="400000"/>
            </a:ln>
            <a:effectLst/>
          </p:spPr>
        </p:pic>
        <p:sp>
          <p:nvSpPr>
            <p:cNvPr id="360" name="Melanie Kirsche"/>
            <p:cNvSpPr txBox="1"/>
            <p:nvPr/>
          </p:nvSpPr>
          <p:spPr>
            <a:xfrm>
              <a:off x="0" y="2432198"/>
              <a:ext cx="2698779" cy="12807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b="1">
                  <a:solidFill>
                    <a:srgbClr val="447DC8"/>
                  </a:solidFill>
                </a:defRPr>
              </a:lvl1pPr>
            </a:lstStyle>
            <a:p>
              <a:r>
                <a:rPr dirty="0"/>
                <a:t>Melanie </a:t>
              </a:r>
              <a:r>
                <a:rPr dirty="0" err="1"/>
                <a:t>Kirsche</a:t>
              </a:r>
              <a:endParaRPr dirty="0"/>
            </a:p>
          </p:txBody>
        </p:sp>
      </p:grpSp>
      <p:sp>
        <p:nvSpPr>
          <p:cNvPr id="363" name="T2T-CHM13 lowers alignment mismatch rates for long reads"/>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defTabSz="825500">
              <a:defRPr sz="5500" b="1">
                <a:solidFill>
                  <a:srgbClr val="000000"/>
                </a:solidFill>
              </a:defRPr>
            </a:lvl1pPr>
          </a:lstStyle>
          <a:p>
            <a:r>
              <a:rPr dirty="0"/>
              <a:t>T2T-CHM13 </a:t>
            </a:r>
            <a:r>
              <a:rPr lang="en-US" dirty="0"/>
              <a:t>improves alignment </a:t>
            </a:r>
            <a:r>
              <a:rPr dirty="0"/>
              <a:t>for long reads</a:t>
            </a:r>
          </a:p>
        </p:txBody>
      </p:sp>
      <p:grpSp>
        <p:nvGrpSpPr>
          <p:cNvPr id="371" name="Group"/>
          <p:cNvGrpSpPr/>
          <p:nvPr/>
        </p:nvGrpSpPr>
        <p:grpSpPr>
          <a:xfrm>
            <a:off x="21193208" y="8053936"/>
            <a:ext cx="2698781" cy="3794849"/>
            <a:chOff x="0" y="0"/>
            <a:chExt cx="2698779" cy="3794847"/>
          </a:xfrm>
        </p:grpSpPr>
        <p:pic>
          <p:nvPicPr>
            <p:cNvPr id="369" name="Image" descr="Image"/>
            <p:cNvPicPr>
              <a:picLocks noChangeAspect="1"/>
            </p:cNvPicPr>
            <p:nvPr/>
          </p:nvPicPr>
          <p:blipFill>
            <a:blip r:embed="rId4"/>
            <a:stretch>
              <a:fillRect/>
            </a:stretch>
          </p:blipFill>
          <p:spPr>
            <a:xfrm>
              <a:off x="183948" y="0"/>
              <a:ext cx="2330883" cy="2330883"/>
            </a:xfrm>
            <a:prstGeom prst="rect">
              <a:avLst/>
            </a:prstGeom>
            <a:ln w="12700" cap="flat">
              <a:noFill/>
              <a:miter lim="400000"/>
            </a:ln>
            <a:effectLst/>
          </p:spPr>
        </p:pic>
        <p:sp>
          <p:nvSpPr>
            <p:cNvPr id="370" name="Sergey Aganezov"/>
            <p:cNvSpPr txBox="1"/>
            <p:nvPr/>
          </p:nvSpPr>
          <p:spPr>
            <a:xfrm>
              <a:off x="0" y="2407029"/>
              <a:ext cx="2698779" cy="13878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b="1">
                  <a:solidFill>
                    <a:srgbClr val="447DC8"/>
                  </a:solidFill>
                </a:defRPr>
              </a:lvl1pPr>
            </a:lstStyle>
            <a:p>
              <a:r>
                <a:rPr dirty="0"/>
                <a:t>Sergey </a:t>
              </a:r>
              <a:r>
                <a:rPr dirty="0" err="1"/>
                <a:t>Aganezov</a:t>
              </a:r>
              <a:endParaRPr dirty="0"/>
            </a:p>
          </p:txBody>
        </p:sp>
      </p:grpSp>
      <p:pic>
        <p:nvPicPr>
          <p:cNvPr id="2" name="Google Shape;342;p38">
            <a:extLst>
              <a:ext uri="{FF2B5EF4-FFF2-40B4-BE49-F238E27FC236}">
                <a16:creationId xmlns:a16="http://schemas.microsoft.com/office/drawing/2014/main" id="{85E53138-3961-E5BC-11F8-5C1A014693DB}"/>
              </a:ext>
            </a:extLst>
          </p:cNvPr>
          <p:cNvPicPr preferRelativeResize="0"/>
          <p:nvPr/>
        </p:nvPicPr>
        <p:blipFill>
          <a:blip r:embed="rId5">
            <a:alphaModFix/>
          </a:blip>
          <a:stretch>
            <a:fillRect/>
          </a:stretch>
        </p:blipFill>
        <p:spPr>
          <a:xfrm>
            <a:off x="650790" y="3472561"/>
            <a:ext cx="20168585" cy="8218696"/>
          </a:xfrm>
          <a:prstGeom prst="rect">
            <a:avLst/>
          </a:prstGeom>
          <a:noFill/>
          <a:ln>
            <a:noFill/>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1" name="Group"/>
          <p:cNvGrpSpPr/>
          <p:nvPr/>
        </p:nvGrpSpPr>
        <p:grpSpPr>
          <a:xfrm>
            <a:off x="21193208" y="3694320"/>
            <a:ext cx="2698781" cy="3712970"/>
            <a:chOff x="0" y="0"/>
            <a:chExt cx="2698779" cy="3712968"/>
          </a:xfrm>
        </p:grpSpPr>
        <p:pic>
          <p:nvPicPr>
            <p:cNvPr id="359" name="Image" descr="Image"/>
            <p:cNvPicPr>
              <a:picLocks noChangeAspect="1"/>
            </p:cNvPicPr>
            <p:nvPr/>
          </p:nvPicPr>
          <p:blipFill>
            <a:blip r:embed="rId3"/>
            <a:stretch>
              <a:fillRect/>
            </a:stretch>
          </p:blipFill>
          <p:spPr>
            <a:xfrm>
              <a:off x="183948" y="0"/>
              <a:ext cx="2356052" cy="2356052"/>
            </a:xfrm>
            <a:prstGeom prst="rect">
              <a:avLst/>
            </a:prstGeom>
            <a:ln w="12700" cap="flat">
              <a:noFill/>
              <a:miter lim="400000"/>
            </a:ln>
            <a:effectLst/>
          </p:spPr>
        </p:pic>
        <p:sp>
          <p:nvSpPr>
            <p:cNvPr id="360" name="Melanie Kirsche"/>
            <p:cNvSpPr txBox="1"/>
            <p:nvPr/>
          </p:nvSpPr>
          <p:spPr>
            <a:xfrm>
              <a:off x="0" y="2432198"/>
              <a:ext cx="2698779" cy="12807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b="1">
                  <a:solidFill>
                    <a:srgbClr val="447DC8"/>
                  </a:solidFill>
                </a:defRPr>
              </a:lvl1pPr>
            </a:lstStyle>
            <a:p>
              <a:r>
                <a:rPr dirty="0"/>
                <a:t>Melanie </a:t>
              </a:r>
              <a:r>
                <a:rPr dirty="0" err="1"/>
                <a:t>Kirsche</a:t>
              </a:r>
              <a:endParaRPr dirty="0"/>
            </a:p>
          </p:txBody>
        </p:sp>
      </p:grpSp>
      <p:sp>
        <p:nvSpPr>
          <p:cNvPr id="363" name="T2T-CHM13 lowers alignment mismatch rates for long reads"/>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defTabSz="825500">
              <a:defRPr sz="5500" b="1">
                <a:solidFill>
                  <a:srgbClr val="000000"/>
                </a:solidFill>
              </a:defRPr>
            </a:lvl1pPr>
          </a:lstStyle>
          <a:p>
            <a:r>
              <a:rPr dirty="0"/>
              <a:t>T2T-CHM13 </a:t>
            </a:r>
            <a:r>
              <a:rPr lang="en-US" dirty="0"/>
              <a:t>improves SV-calling with</a:t>
            </a:r>
            <a:r>
              <a:rPr dirty="0"/>
              <a:t> long reads</a:t>
            </a:r>
          </a:p>
        </p:txBody>
      </p:sp>
      <p:grpSp>
        <p:nvGrpSpPr>
          <p:cNvPr id="371" name="Group"/>
          <p:cNvGrpSpPr/>
          <p:nvPr/>
        </p:nvGrpSpPr>
        <p:grpSpPr>
          <a:xfrm>
            <a:off x="21193208" y="8053936"/>
            <a:ext cx="2698781" cy="3794849"/>
            <a:chOff x="0" y="0"/>
            <a:chExt cx="2698779" cy="3794847"/>
          </a:xfrm>
        </p:grpSpPr>
        <p:pic>
          <p:nvPicPr>
            <p:cNvPr id="369" name="Image" descr="Image"/>
            <p:cNvPicPr>
              <a:picLocks noChangeAspect="1"/>
            </p:cNvPicPr>
            <p:nvPr/>
          </p:nvPicPr>
          <p:blipFill>
            <a:blip r:embed="rId4"/>
            <a:stretch>
              <a:fillRect/>
            </a:stretch>
          </p:blipFill>
          <p:spPr>
            <a:xfrm>
              <a:off x="183948" y="0"/>
              <a:ext cx="2330883" cy="2330883"/>
            </a:xfrm>
            <a:prstGeom prst="rect">
              <a:avLst/>
            </a:prstGeom>
            <a:ln w="12700" cap="flat">
              <a:noFill/>
              <a:miter lim="400000"/>
            </a:ln>
            <a:effectLst/>
          </p:spPr>
        </p:pic>
        <p:sp>
          <p:nvSpPr>
            <p:cNvPr id="370" name="Sergey Aganezov"/>
            <p:cNvSpPr txBox="1"/>
            <p:nvPr/>
          </p:nvSpPr>
          <p:spPr>
            <a:xfrm>
              <a:off x="0" y="2407029"/>
              <a:ext cx="2698779" cy="13878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b="1">
                  <a:solidFill>
                    <a:srgbClr val="447DC8"/>
                  </a:solidFill>
                </a:defRPr>
              </a:lvl1pPr>
            </a:lstStyle>
            <a:p>
              <a:r>
                <a:rPr dirty="0"/>
                <a:t>Sergey </a:t>
              </a:r>
              <a:r>
                <a:rPr dirty="0" err="1"/>
                <a:t>Aganezov</a:t>
              </a:r>
              <a:endParaRPr dirty="0"/>
            </a:p>
          </p:txBody>
        </p:sp>
      </p:grpSp>
      <p:pic>
        <p:nvPicPr>
          <p:cNvPr id="5" name="Picture 4">
            <a:extLst>
              <a:ext uri="{FF2B5EF4-FFF2-40B4-BE49-F238E27FC236}">
                <a16:creationId xmlns:a16="http://schemas.microsoft.com/office/drawing/2014/main" id="{A0B3C86B-B884-B45F-3D29-FBFA408B15EE}"/>
              </a:ext>
            </a:extLst>
          </p:cNvPr>
          <p:cNvPicPr>
            <a:picLocks noChangeAspect="1"/>
          </p:cNvPicPr>
          <p:nvPr/>
        </p:nvPicPr>
        <p:blipFill>
          <a:blip r:embed="rId5"/>
          <a:stretch>
            <a:fillRect/>
          </a:stretch>
        </p:blipFill>
        <p:spPr>
          <a:xfrm>
            <a:off x="4305299" y="2179678"/>
            <a:ext cx="15773402" cy="10702844"/>
          </a:xfrm>
          <a:prstGeom prst="rect">
            <a:avLst/>
          </a:prstGeom>
        </p:spPr>
      </p:pic>
      <p:sp>
        <p:nvSpPr>
          <p:cNvPr id="8" name="Rectangle 7">
            <a:extLst>
              <a:ext uri="{FF2B5EF4-FFF2-40B4-BE49-F238E27FC236}">
                <a16:creationId xmlns:a16="http://schemas.microsoft.com/office/drawing/2014/main" id="{BAE99CFF-33C6-EE41-763A-A3A7D1C39D94}"/>
              </a:ext>
            </a:extLst>
          </p:cNvPr>
          <p:cNvSpPr/>
          <p:nvPr/>
        </p:nvSpPr>
        <p:spPr>
          <a:xfrm>
            <a:off x="3975100" y="7848600"/>
            <a:ext cx="16103601" cy="541928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1390490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7B43F1-9456-C006-8B0E-333455E46256}"/>
              </a:ext>
            </a:extLst>
          </p:cNvPr>
          <p:cNvSpPr>
            <a:spLocks noGrp="1"/>
          </p:cNvSpPr>
          <p:nvPr>
            <p:ph type="body" idx="1"/>
          </p:nvPr>
        </p:nvSpPr>
        <p:spPr>
          <a:xfrm>
            <a:off x="1356628" y="2242280"/>
            <a:ext cx="21971000" cy="10545672"/>
          </a:xfrm>
        </p:spPr>
        <p:txBody>
          <a:bodyPr>
            <a:noAutofit/>
          </a:bodyPr>
          <a:lstStyle/>
          <a:p>
            <a:pPr marL="0" marR="0" lvl="0" indent="0" algn="l" defTabSz="2438338" rtl="0" eaLnBrk="1" fontAlgn="auto" latinLnBrk="0" hangingPunct="0">
              <a:lnSpc>
                <a:spcPct val="100000"/>
              </a:lnSpc>
              <a:spcBef>
                <a:spcPts val="800"/>
              </a:spcBef>
              <a:spcAft>
                <a:spcPts val="0"/>
              </a:spcAft>
              <a:buClrTx/>
              <a:buSzPct val="123000"/>
              <a:buFontTx/>
              <a:buNone/>
              <a:tabLst/>
              <a:defRPr sz="5500">
                <a:solidFill>
                  <a:srgbClr val="000000"/>
                </a:solidFill>
              </a:defRPr>
            </a:pPr>
            <a:r>
              <a:rPr kumimoji="0" lang="en-US" sz="4500" b="1" i="0" u="sng" strike="noStrike" kern="0" cap="none" spc="0" normalizeH="0" baseline="0" noProof="0" dirty="0">
                <a:ln>
                  <a:noFill/>
                </a:ln>
                <a:solidFill>
                  <a:srgbClr val="000000"/>
                </a:solidFill>
                <a:effectLst/>
                <a:uLnTx/>
                <a:uFillTx/>
                <a:latin typeface="Helvetica Neue"/>
                <a:sym typeface="Helvetica Neue"/>
              </a:rPr>
              <a:t>Lecture Portion</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What is a T2T Genome?</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Benchmarking on a diverse dataset</a:t>
            </a:r>
          </a:p>
          <a:p>
            <a:pPr marL="571500" indent="-571500" hangingPunct="0">
              <a:lnSpc>
                <a:spcPct val="100000"/>
              </a:lnSpc>
              <a:spcBef>
                <a:spcPts val="800"/>
              </a:spcBef>
              <a:defRPr sz="5500">
                <a:solidFill>
                  <a:srgbClr val="000000"/>
                </a:solidFill>
              </a:defRPr>
            </a:pPr>
            <a:r>
              <a:rPr lang="en-US" sz="4500" dirty="0">
                <a:latin typeface="Helvetica Neue"/>
              </a:rPr>
              <a:t>Large-scale cloud analysis of short-read data</a:t>
            </a:r>
            <a:endParaRPr kumimoji="0" lang="en-US" sz="4500" b="0" i="0" u="none" strike="noStrike" kern="0" cap="none" spc="0" normalizeH="0" baseline="0" noProof="0" dirty="0">
              <a:ln>
                <a:noFill/>
              </a:ln>
              <a:solidFill>
                <a:srgbClr val="000000"/>
              </a:solidFill>
              <a:effectLst/>
              <a:uLnTx/>
              <a:uFillTx/>
              <a:latin typeface="Helvetica Neue"/>
              <a:sym typeface="Helvetica Neue"/>
            </a:endParaRP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Improvements to alignment/variant calling</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A T2T Y chromosome</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Future directions</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endParaRPr kumimoji="0" lang="en-US" sz="4500" b="0" i="0" u="none" strike="noStrike" kern="0" cap="none" spc="0" normalizeH="0" baseline="0" noProof="0" dirty="0">
              <a:ln>
                <a:noFill/>
              </a:ln>
              <a:solidFill>
                <a:srgbClr val="000000"/>
              </a:solidFill>
              <a:effectLst/>
              <a:uLnTx/>
              <a:uFillTx/>
              <a:latin typeface="Helvetica Neue"/>
              <a:sym typeface="Helvetica Neue"/>
            </a:endParaRPr>
          </a:p>
          <a:p>
            <a:pPr marL="0" marR="0" lvl="0" indent="0" algn="l" defTabSz="2438338" rtl="0" eaLnBrk="1" fontAlgn="auto" latinLnBrk="0" hangingPunct="0">
              <a:lnSpc>
                <a:spcPct val="100000"/>
              </a:lnSpc>
              <a:spcBef>
                <a:spcPts val="800"/>
              </a:spcBef>
              <a:spcAft>
                <a:spcPts val="0"/>
              </a:spcAft>
              <a:buClrTx/>
              <a:buSzPct val="123000"/>
              <a:buFontTx/>
              <a:buNone/>
              <a:tabLst/>
              <a:defRPr sz="5500">
                <a:solidFill>
                  <a:srgbClr val="000000"/>
                </a:solidFill>
              </a:defRPr>
            </a:pPr>
            <a:r>
              <a:rPr kumimoji="0" lang="en-US" sz="4500" b="1" i="0" u="sng" strike="noStrike" kern="0" cap="none" spc="0" normalizeH="0" baseline="0" noProof="0" dirty="0">
                <a:ln>
                  <a:noFill/>
                </a:ln>
                <a:solidFill>
                  <a:srgbClr val="000000"/>
                </a:solidFill>
                <a:effectLst/>
                <a:uLnTx/>
                <a:uFillTx/>
                <a:latin typeface="Helvetica Neue"/>
                <a:sym typeface="Helvetica Neue"/>
              </a:rPr>
              <a:t>Live-coding Portion</a:t>
            </a:r>
            <a:endParaRPr kumimoji="0" lang="en-US" sz="4500" b="0" i="0" u="none" strike="noStrike" kern="0" cap="none" spc="0" normalizeH="0" baseline="0" noProof="0" dirty="0">
              <a:ln>
                <a:noFill/>
              </a:ln>
              <a:solidFill>
                <a:srgbClr val="000000"/>
              </a:solidFill>
              <a:effectLst/>
              <a:uLnTx/>
              <a:uFillTx/>
              <a:latin typeface="Helvetica Neue"/>
              <a:sym typeface="Helvetica Neue"/>
            </a:endParaRP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Explore improvements to short-read alignment</a:t>
            </a:r>
          </a:p>
          <a:p>
            <a:pPr marL="1181100" lvl="1" indent="-571500" hangingPunct="0">
              <a:lnSpc>
                <a:spcPct val="100000"/>
              </a:lnSpc>
              <a:spcBef>
                <a:spcPts val="800"/>
              </a:spcBef>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Improvements in medically</a:t>
            </a:r>
            <a:r>
              <a:rPr lang="en-US" sz="4500" dirty="0">
                <a:latin typeface="Helvetica Neue"/>
              </a:rPr>
              <a:t>-relevant genes</a:t>
            </a:r>
            <a:endParaRPr kumimoji="0" lang="en-US" sz="4500" b="0" i="0" u="none" strike="noStrike" kern="0" cap="none" spc="0" normalizeH="0" baseline="0" noProof="0" dirty="0">
              <a:ln>
                <a:noFill/>
              </a:ln>
              <a:solidFill>
                <a:srgbClr val="000000"/>
              </a:solidFill>
              <a:effectLst/>
              <a:uLnTx/>
              <a:uFillTx/>
              <a:latin typeface="Helvetica Neue"/>
              <a:sym typeface="Helvetica Neue"/>
            </a:endParaRP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effectLst/>
                <a:uLnTx/>
                <a:uFillTx/>
                <a:latin typeface="Helvetica Neue"/>
                <a:sym typeface="Helvetica Neue"/>
              </a:rPr>
              <a:t>Run variant calling on short-read alignments</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r>
              <a:rPr kumimoji="0" lang="en-US" sz="4500" b="0" i="0" u="none" strike="noStrike" kern="0" cap="none" spc="0" normalizeH="0" baseline="0" noProof="0" dirty="0">
                <a:ln>
                  <a:noFill/>
                </a:ln>
                <a:solidFill>
                  <a:srgbClr val="000000"/>
                </a:solidFill>
                <a:effectLst/>
                <a:uLnTx/>
                <a:uFillTx/>
                <a:latin typeface="Helvetica Neue"/>
                <a:sym typeface="Helvetica Neue"/>
              </a:rPr>
              <a:t>Explore improvements to variant calling</a:t>
            </a:r>
          </a:p>
          <a:p>
            <a:pPr marL="571500" marR="0" lvl="0" indent="-571500" algn="l" defTabSz="2438338" rtl="0" eaLnBrk="1" fontAlgn="auto" latinLnBrk="0" hangingPunct="0">
              <a:lnSpc>
                <a:spcPct val="100000"/>
              </a:lnSpc>
              <a:spcBef>
                <a:spcPts val="800"/>
              </a:spcBef>
              <a:spcAft>
                <a:spcPts val="0"/>
              </a:spcAft>
              <a:buClrTx/>
              <a:buSzPct val="123000"/>
              <a:buFontTx/>
              <a:buChar char="•"/>
              <a:tabLst/>
              <a:defRPr sz="5500">
                <a:solidFill>
                  <a:srgbClr val="000000"/>
                </a:solidFill>
              </a:defRPr>
            </a:pPr>
            <a:endParaRPr kumimoji="0" lang="en-US" sz="4500" b="0" i="0" u="none" strike="noStrike" kern="0" cap="none" spc="0" normalizeH="0" baseline="0" noProof="0" dirty="0">
              <a:ln>
                <a:noFill/>
              </a:ln>
              <a:solidFill>
                <a:srgbClr val="000000"/>
              </a:solidFill>
              <a:effectLst/>
              <a:uLnTx/>
              <a:uFillTx/>
              <a:latin typeface="Helvetica Neue"/>
              <a:sym typeface="Helvetica Neue"/>
            </a:endParaRPr>
          </a:p>
          <a:p>
            <a:pPr marL="0" indent="0">
              <a:buNone/>
            </a:pPr>
            <a:endParaRPr lang="en-US" sz="4500" dirty="0"/>
          </a:p>
        </p:txBody>
      </p:sp>
      <p:sp>
        <p:nvSpPr>
          <p:cNvPr id="5" name="T2T-CHM13 is the complete sequence of a human genome">
            <a:extLst>
              <a:ext uri="{FF2B5EF4-FFF2-40B4-BE49-F238E27FC236}">
                <a16:creationId xmlns:a16="http://schemas.microsoft.com/office/drawing/2014/main" id="{550BD4FA-C4B3-D05C-7508-325BD66280FF}"/>
              </a:ext>
            </a:extLst>
          </p:cNvPr>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rPr lang="en-US" sz="5500" b="1" dirty="0">
                <a:solidFill>
                  <a:schemeClr val="bg2">
                    <a:lumMod val="10000"/>
                  </a:schemeClr>
                </a:solidFill>
              </a:rPr>
              <a:t>Lesson Overview </a:t>
            </a:r>
          </a:p>
        </p:txBody>
      </p:sp>
      <p:sp>
        <p:nvSpPr>
          <p:cNvPr id="2" name="Rectangle 1">
            <a:extLst>
              <a:ext uri="{FF2B5EF4-FFF2-40B4-BE49-F238E27FC236}">
                <a16:creationId xmlns:a16="http://schemas.microsoft.com/office/drawing/2014/main" id="{70F1C9EC-B7B8-C57F-416E-D6F59E719107}"/>
              </a:ext>
            </a:extLst>
          </p:cNvPr>
          <p:cNvSpPr/>
          <p:nvPr/>
        </p:nvSpPr>
        <p:spPr>
          <a:xfrm>
            <a:off x="764275" y="10863616"/>
            <a:ext cx="13101851" cy="914400"/>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0908772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1" name="Group"/>
          <p:cNvGrpSpPr/>
          <p:nvPr/>
        </p:nvGrpSpPr>
        <p:grpSpPr>
          <a:xfrm>
            <a:off x="21193208" y="3694320"/>
            <a:ext cx="2698781" cy="3712970"/>
            <a:chOff x="0" y="0"/>
            <a:chExt cx="2698779" cy="3712968"/>
          </a:xfrm>
        </p:grpSpPr>
        <p:pic>
          <p:nvPicPr>
            <p:cNvPr id="359" name="Image" descr="Image"/>
            <p:cNvPicPr>
              <a:picLocks noChangeAspect="1"/>
            </p:cNvPicPr>
            <p:nvPr/>
          </p:nvPicPr>
          <p:blipFill>
            <a:blip r:embed="rId3"/>
            <a:stretch>
              <a:fillRect/>
            </a:stretch>
          </p:blipFill>
          <p:spPr>
            <a:xfrm>
              <a:off x="183948" y="0"/>
              <a:ext cx="2356052" cy="2356052"/>
            </a:xfrm>
            <a:prstGeom prst="rect">
              <a:avLst/>
            </a:prstGeom>
            <a:ln w="12700" cap="flat">
              <a:noFill/>
              <a:miter lim="400000"/>
            </a:ln>
            <a:effectLst/>
          </p:spPr>
        </p:pic>
        <p:sp>
          <p:nvSpPr>
            <p:cNvPr id="360" name="Melanie Kirsche"/>
            <p:cNvSpPr txBox="1"/>
            <p:nvPr/>
          </p:nvSpPr>
          <p:spPr>
            <a:xfrm>
              <a:off x="0" y="2432198"/>
              <a:ext cx="2698779" cy="12807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b="1">
                  <a:solidFill>
                    <a:srgbClr val="447DC8"/>
                  </a:solidFill>
                </a:defRPr>
              </a:lvl1pPr>
            </a:lstStyle>
            <a:p>
              <a:r>
                <a:rPr dirty="0"/>
                <a:t>Melanie </a:t>
              </a:r>
              <a:r>
                <a:rPr dirty="0" err="1"/>
                <a:t>Kirsche</a:t>
              </a:r>
              <a:endParaRPr dirty="0"/>
            </a:p>
          </p:txBody>
        </p:sp>
      </p:grpSp>
      <p:sp>
        <p:nvSpPr>
          <p:cNvPr id="363" name="T2T-CHM13 lowers alignment mismatch rates for long reads"/>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defTabSz="825500">
              <a:defRPr sz="5500" b="1">
                <a:solidFill>
                  <a:srgbClr val="000000"/>
                </a:solidFill>
              </a:defRPr>
            </a:lvl1pPr>
          </a:lstStyle>
          <a:p>
            <a:r>
              <a:rPr dirty="0"/>
              <a:t>T2T-CHM13 </a:t>
            </a:r>
            <a:r>
              <a:rPr lang="en-US" dirty="0"/>
              <a:t>improves SV-calling with</a:t>
            </a:r>
            <a:r>
              <a:rPr dirty="0"/>
              <a:t> long reads</a:t>
            </a:r>
          </a:p>
        </p:txBody>
      </p:sp>
      <p:grpSp>
        <p:nvGrpSpPr>
          <p:cNvPr id="371" name="Group"/>
          <p:cNvGrpSpPr/>
          <p:nvPr/>
        </p:nvGrpSpPr>
        <p:grpSpPr>
          <a:xfrm>
            <a:off x="21193208" y="8053936"/>
            <a:ext cx="2698781" cy="3794849"/>
            <a:chOff x="0" y="0"/>
            <a:chExt cx="2698779" cy="3794847"/>
          </a:xfrm>
        </p:grpSpPr>
        <p:pic>
          <p:nvPicPr>
            <p:cNvPr id="369" name="Image" descr="Image"/>
            <p:cNvPicPr>
              <a:picLocks noChangeAspect="1"/>
            </p:cNvPicPr>
            <p:nvPr/>
          </p:nvPicPr>
          <p:blipFill>
            <a:blip r:embed="rId4"/>
            <a:stretch>
              <a:fillRect/>
            </a:stretch>
          </p:blipFill>
          <p:spPr>
            <a:xfrm>
              <a:off x="183948" y="0"/>
              <a:ext cx="2330883" cy="2330883"/>
            </a:xfrm>
            <a:prstGeom prst="rect">
              <a:avLst/>
            </a:prstGeom>
            <a:ln w="12700" cap="flat">
              <a:noFill/>
              <a:miter lim="400000"/>
            </a:ln>
            <a:effectLst/>
          </p:spPr>
        </p:pic>
        <p:sp>
          <p:nvSpPr>
            <p:cNvPr id="370" name="Sergey Aganezov"/>
            <p:cNvSpPr txBox="1"/>
            <p:nvPr/>
          </p:nvSpPr>
          <p:spPr>
            <a:xfrm>
              <a:off x="0" y="2407029"/>
              <a:ext cx="2698779" cy="13878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000" b="1">
                  <a:solidFill>
                    <a:srgbClr val="447DC8"/>
                  </a:solidFill>
                </a:defRPr>
              </a:lvl1pPr>
            </a:lstStyle>
            <a:p>
              <a:r>
                <a:rPr dirty="0"/>
                <a:t>Sergey </a:t>
              </a:r>
              <a:r>
                <a:rPr dirty="0" err="1"/>
                <a:t>Aganezov</a:t>
              </a:r>
              <a:endParaRPr dirty="0"/>
            </a:p>
          </p:txBody>
        </p:sp>
      </p:grpSp>
      <p:pic>
        <p:nvPicPr>
          <p:cNvPr id="5" name="Picture 4">
            <a:extLst>
              <a:ext uri="{FF2B5EF4-FFF2-40B4-BE49-F238E27FC236}">
                <a16:creationId xmlns:a16="http://schemas.microsoft.com/office/drawing/2014/main" id="{A0B3C86B-B884-B45F-3D29-FBFA408B15EE}"/>
              </a:ext>
            </a:extLst>
          </p:cNvPr>
          <p:cNvPicPr>
            <a:picLocks noChangeAspect="1"/>
          </p:cNvPicPr>
          <p:nvPr/>
        </p:nvPicPr>
        <p:blipFill>
          <a:blip r:embed="rId5"/>
          <a:stretch>
            <a:fillRect/>
          </a:stretch>
        </p:blipFill>
        <p:spPr>
          <a:xfrm>
            <a:off x="4305299" y="2179678"/>
            <a:ext cx="15773402" cy="10702844"/>
          </a:xfrm>
          <a:prstGeom prst="rect">
            <a:avLst/>
          </a:prstGeom>
        </p:spPr>
      </p:pic>
    </p:spTree>
    <p:extLst>
      <p:ext uri="{BB962C8B-B14F-4D97-AF65-F5344CB8AC3E}">
        <p14:creationId xmlns:p14="http://schemas.microsoft.com/office/powerpoint/2010/main" val="189781108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2T-CHM13 improves clinical genomics variant calling"/>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825500">
              <a:defRPr sz="5500" b="1">
                <a:solidFill>
                  <a:srgbClr val="000000"/>
                </a:solidFill>
              </a:defRPr>
            </a:lvl1pPr>
          </a:lstStyle>
          <a:p>
            <a:r>
              <a:t>T2T-CHM13 improves clinical genomics variant calling</a:t>
            </a:r>
          </a:p>
        </p:txBody>
      </p:sp>
      <p:pic>
        <p:nvPicPr>
          <p:cNvPr id="446" name="fig5.pdf" descr="fig5.pdf"/>
          <p:cNvPicPr>
            <a:picLocks noChangeAspect="1"/>
          </p:cNvPicPr>
          <p:nvPr/>
        </p:nvPicPr>
        <p:blipFill>
          <a:blip r:embed="rId3"/>
          <a:stretch>
            <a:fillRect/>
          </a:stretch>
        </p:blipFill>
        <p:spPr>
          <a:xfrm>
            <a:off x="1700385" y="4268040"/>
            <a:ext cx="20563732" cy="6040020"/>
          </a:xfrm>
          <a:prstGeom prst="rect">
            <a:avLst/>
          </a:prstGeom>
          <a:ln w="12700">
            <a:miter lim="400000"/>
          </a:ln>
        </p:spPr>
      </p:pic>
      <p:sp>
        <p:nvSpPr>
          <p:cNvPr id="447" name="273 challenging, medically relevant genes…"/>
          <p:cNvSpPr txBox="1"/>
          <p:nvPr/>
        </p:nvSpPr>
        <p:spPr>
          <a:xfrm>
            <a:off x="1539761" y="2176466"/>
            <a:ext cx="21370834" cy="1607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71500" indent="-571500" algn="l">
              <a:buSzPct val="123000"/>
              <a:buChar char="•"/>
              <a:defRPr sz="5000">
                <a:solidFill>
                  <a:srgbClr val="000000"/>
                </a:solidFill>
              </a:defRPr>
            </a:pPr>
            <a:r>
              <a:t>273 challenging, medically relevant genes</a:t>
            </a:r>
          </a:p>
          <a:p>
            <a:pPr marL="571500" indent="-571500" algn="l">
              <a:buSzPct val="123000"/>
              <a:buChar char="•"/>
              <a:defRPr sz="5000">
                <a:solidFill>
                  <a:srgbClr val="000000"/>
                </a:solidFill>
              </a:defRPr>
            </a:pPr>
            <a:r>
              <a:t>Benchmarked with sequencing data from HG002</a:t>
            </a:r>
          </a:p>
        </p:txBody>
      </p:sp>
      <p:grpSp>
        <p:nvGrpSpPr>
          <p:cNvPr id="450" name="Group"/>
          <p:cNvGrpSpPr/>
          <p:nvPr/>
        </p:nvGrpSpPr>
        <p:grpSpPr>
          <a:xfrm>
            <a:off x="1752804" y="11008844"/>
            <a:ext cx="4050898" cy="1971891"/>
            <a:chOff x="0" y="0"/>
            <a:chExt cx="4050897" cy="1971889"/>
          </a:xfrm>
        </p:grpSpPr>
        <p:pic>
          <p:nvPicPr>
            <p:cNvPr id="448" name="daniela.jpeg" descr="daniela.jpeg"/>
            <p:cNvPicPr>
              <a:picLocks noChangeAspect="1"/>
            </p:cNvPicPr>
            <p:nvPr/>
          </p:nvPicPr>
          <p:blipFill>
            <a:blip r:embed="rId4"/>
            <a:srcRect l="12148" t="20597" r="12148" b="2463"/>
            <a:stretch>
              <a:fillRect/>
            </a:stretch>
          </p:blipFill>
          <p:spPr>
            <a:xfrm>
              <a:off x="0" y="0"/>
              <a:ext cx="1944111" cy="1971890"/>
            </a:xfrm>
            <a:prstGeom prst="rect">
              <a:avLst/>
            </a:prstGeom>
            <a:ln w="12700" cap="flat">
              <a:noFill/>
              <a:miter lim="400000"/>
            </a:ln>
            <a:effectLst/>
          </p:spPr>
        </p:pic>
        <p:sp>
          <p:nvSpPr>
            <p:cNvPr id="449" name="Daniela Soto"/>
            <p:cNvSpPr txBox="1"/>
            <p:nvPr/>
          </p:nvSpPr>
          <p:spPr>
            <a:xfrm>
              <a:off x="1944290" y="188789"/>
              <a:ext cx="2106608" cy="1594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1">
                  <a:solidFill>
                    <a:srgbClr val="447DC8"/>
                  </a:solidFill>
                </a:defRPr>
              </a:lvl1pPr>
            </a:lstStyle>
            <a:p>
              <a:r>
                <a:t>Daniela Soto</a:t>
              </a:r>
            </a:p>
          </p:txBody>
        </p:sp>
      </p:grpSp>
      <p:grpSp>
        <p:nvGrpSpPr>
          <p:cNvPr id="453" name="Group"/>
          <p:cNvGrpSpPr/>
          <p:nvPr/>
        </p:nvGrpSpPr>
        <p:grpSpPr>
          <a:xfrm>
            <a:off x="6118727" y="11008844"/>
            <a:ext cx="3969594" cy="1972515"/>
            <a:chOff x="0" y="0"/>
            <a:chExt cx="3969593" cy="1972514"/>
          </a:xfrm>
        </p:grpSpPr>
        <p:pic>
          <p:nvPicPr>
            <p:cNvPr id="451" name="megan.jpeg" descr="megan.jpeg"/>
            <p:cNvPicPr>
              <a:picLocks noChangeAspect="1"/>
            </p:cNvPicPr>
            <p:nvPr/>
          </p:nvPicPr>
          <p:blipFill>
            <a:blip r:embed="rId5"/>
            <a:srcRect t="10466" r="32792"/>
            <a:stretch>
              <a:fillRect/>
            </a:stretch>
          </p:blipFill>
          <p:spPr>
            <a:xfrm>
              <a:off x="0" y="0"/>
              <a:ext cx="1972426" cy="1972515"/>
            </a:xfrm>
            <a:prstGeom prst="rect">
              <a:avLst/>
            </a:prstGeom>
            <a:ln w="12700" cap="flat">
              <a:noFill/>
              <a:miter lim="400000"/>
            </a:ln>
            <a:effectLst/>
          </p:spPr>
        </p:pic>
        <p:sp>
          <p:nvSpPr>
            <p:cNvPr id="452" name="Megan Dennis"/>
            <p:cNvSpPr txBox="1"/>
            <p:nvPr/>
          </p:nvSpPr>
          <p:spPr>
            <a:xfrm>
              <a:off x="1972468" y="241000"/>
              <a:ext cx="1997126" cy="14904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1">
                  <a:solidFill>
                    <a:srgbClr val="447DC8"/>
                  </a:solidFill>
                </a:defRPr>
              </a:lvl1pPr>
            </a:lstStyle>
            <a:p>
              <a:r>
                <a:t>Megan Dennis</a:t>
              </a:r>
            </a:p>
          </p:txBody>
        </p:sp>
      </p:grpSp>
      <p:grpSp>
        <p:nvGrpSpPr>
          <p:cNvPr id="456" name="Group"/>
          <p:cNvGrpSpPr/>
          <p:nvPr/>
        </p:nvGrpSpPr>
        <p:grpSpPr>
          <a:xfrm>
            <a:off x="10403346" y="11008265"/>
            <a:ext cx="3716610" cy="1972470"/>
            <a:chOff x="0" y="0"/>
            <a:chExt cx="3716609" cy="1972468"/>
          </a:xfrm>
        </p:grpSpPr>
        <p:pic>
          <p:nvPicPr>
            <p:cNvPr id="454" name="Image" descr="Image"/>
            <p:cNvPicPr>
              <a:picLocks noChangeAspect="1"/>
            </p:cNvPicPr>
            <p:nvPr/>
          </p:nvPicPr>
          <p:blipFill>
            <a:blip r:embed="rId6"/>
            <a:stretch>
              <a:fillRect/>
            </a:stretch>
          </p:blipFill>
          <p:spPr>
            <a:xfrm>
              <a:off x="0" y="0"/>
              <a:ext cx="1972469" cy="1972469"/>
            </a:xfrm>
            <a:prstGeom prst="rect">
              <a:avLst/>
            </a:prstGeom>
            <a:ln w="12700" cap="flat">
              <a:noFill/>
              <a:miter lim="400000"/>
            </a:ln>
            <a:effectLst/>
          </p:spPr>
        </p:pic>
        <p:sp>
          <p:nvSpPr>
            <p:cNvPr id="455" name="Justin Zook"/>
            <p:cNvSpPr txBox="1"/>
            <p:nvPr/>
          </p:nvSpPr>
          <p:spPr>
            <a:xfrm>
              <a:off x="1972468" y="241579"/>
              <a:ext cx="1744142" cy="14904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1">
                  <a:solidFill>
                    <a:srgbClr val="447DC8"/>
                  </a:solidFill>
                </a:defRPr>
              </a:lvl1pPr>
            </a:lstStyle>
            <a:p>
              <a:r>
                <a:t>Justin Zook</a:t>
              </a:r>
            </a:p>
          </p:txBody>
        </p:sp>
      </p:grpSp>
      <p:grpSp>
        <p:nvGrpSpPr>
          <p:cNvPr id="460" name="Group"/>
          <p:cNvGrpSpPr/>
          <p:nvPr/>
        </p:nvGrpSpPr>
        <p:grpSpPr>
          <a:xfrm>
            <a:off x="14434980" y="11025715"/>
            <a:ext cx="4557760" cy="1972470"/>
            <a:chOff x="0" y="0"/>
            <a:chExt cx="4557758" cy="1972468"/>
          </a:xfrm>
        </p:grpSpPr>
        <p:pic>
          <p:nvPicPr>
            <p:cNvPr id="457" name="Image" descr="Image"/>
            <p:cNvPicPr>
              <a:picLocks noChangeAspect="1"/>
            </p:cNvPicPr>
            <p:nvPr/>
          </p:nvPicPr>
          <p:blipFill>
            <a:blip r:embed="rId6"/>
            <a:stretch>
              <a:fillRect/>
            </a:stretch>
          </p:blipFill>
          <p:spPr>
            <a:xfrm>
              <a:off x="0" y="0"/>
              <a:ext cx="1972469" cy="1972469"/>
            </a:xfrm>
            <a:prstGeom prst="rect">
              <a:avLst/>
            </a:prstGeom>
            <a:ln w="12700" cap="flat">
              <a:noFill/>
              <a:miter lim="400000"/>
            </a:ln>
            <a:effectLst/>
          </p:spPr>
        </p:pic>
        <p:sp>
          <p:nvSpPr>
            <p:cNvPr id="458" name="Fritz Sedlazeck"/>
            <p:cNvSpPr txBox="1"/>
            <p:nvPr/>
          </p:nvSpPr>
          <p:spPr>
            <a:xfrm>
              <a:off x="1972468" y="241579"/>
              <a:ext cx="2585291" cy="14904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1">
                  <a:solidFill>
                    <a:srgbClr val="447DC8"/>
                  </a:solidFill>
                </a:defRPr>
              </a:lvl1pPr>
            </a:lstStyle>
            <a:p>
              <a:r>
                <a:t>Fritz Sedlazeck</a:t>
              </a:r>
            </a:p>
          </p:txBody>
        </p:sp>
        <p:pic>
          <p:nvPicPr>
            <p:cNvPr id="459" name="Image" descr="Image"/>
            <p:cNvPicPr>
              <a:picLocks noChangeAspect="1"/>
            </p:cNvPicPr>
            <p:nvPr/>
          </p:nvPicPr>
          <p:blipFill>
            <a:blip r:embed="rId7"/>
            <a:stretch>
              <a:fillRect/>
            </a:stretch>
          </p:blipFill>
          <p:spPr>
            <a:xfrm>
              <a:off x="0" y="0"/>
              <a:ext cx="1997125" cy="1972469"/>
            </a:xfrm>
            <a:prstGeom prst="rect">
              <a:avLst/>
            </a:prstGeom>
            <a:ln w="12700" cap="flat">
              <a:noFill/>
              <a:miter lim="400000"/>
            </a:ln>
            <a:effectLst/>
          </p:spPr>
        </p:pic>
      </p:grpSp>
      <p:grpSp>
        <p:nvGrpSpPr>
          <p:cNvPr id="463" name="Group"/>
          <p:cNvGrpSpPr/>
          <p:nvPr/>
        </p:nvGrpSpPr>
        <p:grpSpPr>
          <a:xfrm>
            <a:off x="19307764" y="11025715"/>
            <a:ext cx="3882232" cy="1938147"/>
            <a:chOff x="0" y="0"/>
            <a:chExt cx="3882231" cy="1938146"/>
          </a:xfrm>
        </p:grpSpPr>
        <p:pic>
          <p:nvPicPr>
            <p:cNvPr id="461" name="Image" descr="Image"/>
            <p:cNvPicPr>
              <a:picLocks noChangeAspect="1"/>
            </p:cNvPicPr>
            <p:nvPr/>
          </p:nvPicPr>
          <p:blipFill>
            <a:blip r:embed="rId8"/>
            <a:srcRect l="24766"/>
            <a:stretch>
              <a:fillRect/>
            </a:stretch>
          </p:blipFill>
          <p:spPr>
            <a:xfrm>
              <a:off x="0" y="0"/>
              <a:ext cx="1944191" cy="1938147"/>
            </a:xfrm>
            <a:prstGeom prst="rect">
              <a:avLst/>
            </a:prstGeom>
            <a:ln w="12700" cap="flat">
              <a:noFill/>
              <a:miter lim="400000"/>
            </a:ln>
            <a:effectLst/>
          </p:spPr>
        </p:pic>
        <p:sp>
          <p:nvSpPr>
            <p:cNvPr id="462" name="Danny Miller"/>
            <p:cNvSpPr txBox="1"/>
            <p:nvPr/>
          </p:nvSpPr>
          <p:spPr>
            <a:xfrm>
              <a:off x="1944228" y="154864"/>
              <a:ext cx="1938004" cy="1594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1">
                  <a:solidFill>
                    <a:srgbClr val="447DC8"/>
                  </a:solidFill>
                </a:defRPr>
              </a:lvl1pPr>
            </a:lstStyle>
            <a:p>
              <a:r>
                <a:t>Danny Miller</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2T-CHM13 improves clinical genomics variant calling"/>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825500">
              <a:defRPr sz="5500" b="1">
                <a:solidFill>
                  <a:srgbClr val="000000"/>
                </a:solidFill>
              </a:defRPr>
            </a:lvl1pPr>
          </a:lstStyle>
          <a:p>
            <a:r>
              <a:t>T2T-CHM13 improves clinical genomics variant calling</a:t>
            </a:r>
          </a:p>
        </p:txBody>
      </p:sp>
      <p:grpSp>
        <p:nvGrpSpPr>
          <p:cNvPr id="450" name="Group"/>
          <p:cNvGrpSpPr/>
          <p:nvPr/>
        </p:nvGrpSpPr>
        <p:grpSpPr>
          <a:xfrm>
            <a:off x="19307764" y="1947413"/>
            <a:ext cx="4050898" cy="1971891"/>
            <a:chOff x="0" y="0"/>
            <a:chExt cx="4050897" cy="1971889"/>
          </a:xfrm>
        </p:grpSpPr>
        <p:pic>
          <p:nvPicPr>
            <p:cNvPr id="448" name="daniela.jpeg" descr="daniela.jpeg"/>
            <p:cNvPicPr>
              <a:picLocks noChangeAspect="1"/>
            </p:cNvPicPr>
            <p:nvPr/>
          </p:nvPicPr>
          <p:blipFill>
            <a:blip r:embed="rId3"/>
            <a:srcRect l="12148" t="20597" r="12148" b="2463"/>
            <a:stretch>
              <a:fillRect/>
            </a:stretch>
          </p:blipFill>
          <p:spPr>
            <a:xfrm>
              <a:off x="0" y="0"/>
              <a:ext cx="1944111" cy="1971890"/>
            </a:xfrm>
            <a:prstGeom prst="rect">
              <a:avLst/>
            </a:prstGeom>
            <a:ln w="12700" cap="flat">
              <a:noFill/>
              <a:miter lim="400000"/>
            </a:ln>
            <a:effectLst/>
          </p:spPr>
        </p:pic>
        <p:sp>
          <p:nvSpPr>
            <p:cNvPr id="449" name="Daniela Soto"/>
            <p:cNvSpPr txBox="1"/>
            <p:nvPr/>
          </p:nvSpPr>
          <p:spPr>
            <a:xfrm>
              <a:off x="1944290" y="188789"/>
              <a:ext cx="2106608" cy="1594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1">
                  <a:solidFill>
                    <a:srgbClr val="447DC8"/>
                  </a:solidFill>
                </a:defRPr>
              </a:lvl1pPr>
            </a:lstStyle>
            <a:p>
              <a:r>
                <a:t>Daniela Soto</a:t>
              </a:r>
            </a:p>
          </p:txBody>
        </p:sp>
      </p:grpSp>
      <p:grpSp>
        <p:nvGrpSpPr>
          <p:cNvPr id="453" name="Group"/>
          <p:cNvGrpSpPr/>
          <p:nvPr/>
        </p:nvGrpSpPr>
        <p:grpSpPr>
          <a:xfrm>
            <a:off x="19267078" y="4261193"/>
            <a:ext cx="3969594" cy="1972515"/>
            <a:chOff x="0" y="0"/>
            <a:chExt cx="3969593" cy="1972514"/>
          </a:xfrm>
        </p:grpSpPr>
        <p:pic>
          <p:nvPicPr>
            <p:cNvPr id="451" name="megan.jpeg" descr="megan.jpeg"/>
            <p:cNvPicPr>
              <a:picLocks noChangeAspect="1"/>
            </p:cNvPicPr>
            <p:nvPr/>
          </p:nvPicPr>
          <p:blipFill>
            <a:blip r:embed="rId4"/>
            <a:srcRect t="10466" r="32792"/>
            <a:stretch>
              <a:fillRect/>
            </a:stretch>
          </p:blipFill>
          <p:spPr>
            <a:xfrm>
              <a:off x="0" y="0"/>
              <a:ext cx="1972426" cy="1972515"/>
            </a:xfrm>
            <a:prstGeom prst="rect">
              <a:avLst/>
            </a:prstGeom>
            <a:ln w="12700" cap="flat">
              <a:noFill/>
              <a:miter lim="400000"/>
            </a:ln>
            <a:effectLst/>
          </p:spPr>
        </p:pic>
        <p:sp>
          <p:nvSpPr>
            <p:cNvPr id="452" name="Megan Dennis"/>
            <p:cNvSpPr txBox="1"/>
            <p:nvPr/>
          </p:nvSpPr>
          <p:spPr>
            <a:xfrm>
              <a:off x="1972468" y="241000"/>
              <a:ext cx="1997126" cy="14904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1">
                  <a:solidFill>
                    <a:srgbClr val="447DC8"/>
                  </a:solidFill>
                </a:defRPr>
              </a:lvl1pPr>
            </a:lstStyle>
            <a:p>
              <a:r>
                <a:t>Megan Dennis</a:t>
              </a:r>
            </a:p>
          </p:txBody>
        </p:sp>
      </p:grpSp>
      <p:grpSp>
        <p:nvGrpSpPr>
          <p:cNvPr id="456" name="Group"/>
          <p:cNvGrpSpPr/>
          <p:nvPr/>
        </p:nvGrpSpPr>
        <p:grpSpPr>
          <a:xfrm>
            <a:off x="19267078" y="6575551"/>
            <a:ext cx="3716610" cy="1972470"/>
            <a:chOff x="0" y="0"/>
            <a:chExt cx="3716609" cy="1972468"/>
          </a:xfrm>
        </p:grpSpPr>
        <p:pic>
          <p:nvPicPr>
            <p:cNvPr id="454" name="Image" descr="Image"/>
            <p:cNvPicPr>
              <a:picLocks noChangeAspect="1"/>
            </p:cNvPicPr>
            <p:nvPr/>
          </p:nvPicPr>
          <p:blipFill>
            <a:blip r:embed="rId5"/>
            <a:stretch>
              <a:fillRect/>
            </a:stretch>
          </p:blipFill>
          <p:spPr>
            <a:xfrm>
              <a:off x="0" y="0"/>
              <a:ext cx="1972469" cy="1972469"/>
            </a:xfrm>
            <a:prstGeom prst="rect">
              <a:avLst/>
            </a:prstGeom>
            <a:ln w="12700" cap="flat">
              <a:noFill/>
              <a:miter lim="400000"/>
            </a:ln>
            <a:effectLst/>
          </p:spPr>
        </p:pic>
        <p:sp>
          <p:nvSpPr>
            <p:cNvPr id="455" name="Justin Zook"/>
            <p:cNvSpPr txBox="1"/>
            <p:nvPr/>
          </p:nvSpPr>
          <p:spPr>
            <a:xfrm>
              <a:off x="1972468" y="241579"/>
              <a:ext cx="1744142" cy="14904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1">
                  <a:solidFill>
                    <a:srgbClr val="447DC8"/>
                  </a:solidFill>
                </a:defRPr>
              </a:lvl1pPr>
            </a:lstStyle>
            <a:p>
              <a:r>
                <a:t>Justin Zook</a:t>
              </a:r>
            </a:p>
          </p:txBody>
        </p:sp>
      </p:grpSp>
      <p:grpSp>
        <p:nvGrpSpPr>
          <p:cNvPr id="460" name="Group"/>
          <p:cNvGrpSpPr/>
          <p:nvPr/>
        </p:nvGrpSpPr>
        <p:grpSpPr>
          <a:xfrm>
            <a:off x="19267078" y="8889864"/>
            <a:ext cx="4557760" cy="1972470"/>
            <a:chOff x="0" y="0"/>
            <a:chExt cx="4557758" cy="1972468"/>
          </a:xfrm>
        </p:grpSpPr>
        <p:pic>
          <p:nvPicPr>
            <p:cNvPr id="457" name="Image" descr="Image"/>
            <p:cNvPicPr>
              <a:picLocks noChangeAspect="1"/>
            </p:cNvPicPr>
            <p:nvPr/>
          </p:nvPicPr>
          <p:blipFill>
            <a:blip r:embed="rId5"/>
            <a:stretch>
              <a:fillRect/>
            </a:stretch>
          </p:blipFill>
          <p:spPr>
            <a:xfrm>
              <a:off x="0" y="0"/>
              <a:ext cx="1972469" cy="1972469"/>
            </a:xfrm>
            <a:prstGeom prst="rect">
              <a:avLst/>
            </a:prstGeom>
            <a:ln w="12700" cap="flat">
              <a:noFill/>
              <a:miter lim="400000"/>
            </a:ln>
            <a:effectLst/>
          </p:spPr>
        </p:pic>
        <p:sp>
          <p:nvSpPr>
            <p:cNvPr id="458" name="Fritz Sedlazeck"/>
            <p:cNvSpPr txBox="1"/>
            <p:nvPr/>
          </p:nvSpPr>
          <p:spPr>
            <a:xfrm>
              <a:off x="1972468" y="241579"/>
              <a:ext cx="2585291" cy="14904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1">
                  <a:solidFill>
                    <a:srgbClr val="447DC8"/>
                  </a:solidFill>
                </a:defRPr>
              </a:lvl1pPr>
            </a:lstStyle>
            <a:p>
              <a:r>
                <a:t>Fritz Sedlazeck</a:t>
              </a:r>
            </a:p>
          </p:txBody>
        </p:sp>
        <p:pic>
          <p:nvPicPr>
            <p:cNvPr id="459" name="Image" descr="Image"/>
            <p:cNvPicPr>
              <a:picLocks noChangeAspect="1"/>
            </p:cNvPicPr>
            <p:nvPr/>
          </p:nvPicPr>
          <p:blipFill>
            <a:blip r:embed="rId6"/>
            <a:stretch>
              <a:fillRect/>
            </a:stretch>
          </p:blipFill>
          <p:spPr>
            <a:xfrm>
              <a:off x="0" y="0"/>
              <a:ext cx="1997125" cy="1972469"/>
            </a:xfrm>
            <a:prstGeom prst="rect">
              <a:avLst/>
            </a:prstGeom>
            <a:ln w="12700" cap="flat">
              <a:noFill/>
              <a:miter lim="400000"/>
            </a:ln>
            <a:effectLst/>
          </p:spPr>
        </p:pic>
      </p:grpSp>
      <p:grpSp>
        <p:nvGrpSpPr>
          <p:cNvPr id="463" name="Group"/>
          <p:cNvGrpSpPr/>
          <p:nvPr/>
        </p:nvGrpSpPr>
        <p:grpSpPr>
          <a:xfrm>
            <a:off x="19307764" y="11204177"/>
            <a:ext cx="3882232" cy="1938147"/>
            <a:chOff x="0" y="0"/>
            <a:chExt cx="3882231" cy="1938146"/>
          </a:xfrm>
        </p:grpSpPr>
        <p:pic>
          <p:nvPicPr>
            <p:cNvPr id="461" name="Image" descr="Image"/>
            <p:cNvPicPr>
              <a:picLocks noChangeAspect="1"/>
            </p:cNvPicPr>
            <p:nvPr/>
          </p:nvPicPr>
          <p:blipFill>
            <a:blip r:embed="rId7"/>
            <a:srcRect l="24766"/>
            <a:stretch>
              <a:fillRect/>
            </a:stretch>
          </p:blipFill>
          <p:spPr>
            <a:xfrm>
              <a:off x="0" y="0"/>
              <a:ext cx="1944191" cy="1938147"/>
            </a:xfrm>
            <a:prstGeom prst="rect">
              <a:avLst/>
            </a:prstGeom>
            <a:ln w="12700" cap="flat">
              <a:noFill/>
              <a:miter lim="400000"/>
            </a:ln>
            <a:effectLst/>
          </p:spPr>
        </p:pic>
        <p:sp>
          <p:nvSpPr>
            <p:cNvPr id="462" name="Danny Miller"/>
            <p:cNvSpPr txBox="1"/>
            <p:nvPr/>
          </p:nvSpPr>
          <p:spPr>
            <a:xfrm>
              <a:off x="1944228" y="154864"/>
              <a:ext cx="1938004" cy="1594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500" b="1">
                  <a:solidFill>
                    <a:srgbClr val="447DC8"/>
                  </a:solidFill>
                </a:defRPr>
              </a:lvl1pPr>
            </a:lstStyle>
            <a:p>
              <a:r>
                <a:t>Danny Miller</a:t>
              </a:r>
            </a:p>
          </p:txBody>
        </p:sp>
      </p:grpSp>
      <p:pic>
        <p:nvPicPr>
          <p:cNvPr id="3" name="Picture 2">
            <a:extLst>
              <a:ext uri="{FF2B5EF4-FFF2-40B4-BE49-F238E27FC236}">
                <a16:creationId xmlns:a16="http://schemas.microsoft.com/office/drawing/2014/main" id="{FB1F584D-8658-5BF3-BE99-4E822E974502}"/>
              </a:ext>
            </a:extLst>
          </p:cNvPr>
          <p:cNvPicPr>
            <a:picLocks noChangeAspect="1"/>
          </p:cNvPicPr>
          <p:nvPr/>
        </p:nvPicPr>
        <p:blipFill>
          <a:blip r:embed="rId8"/>
          <a:stretch>
            <a:fillRect/>
          </a:stretch>
        </p:blipFill>
        <p:spPr>
          <a:xfrm>
            <a:off x="3322220" y="1794314"/>
            <a:ext cx="11299672" cy="10827661"/>
          </a:xfrm>
          <a:prstGeom prst="rect">
            <a:avLst/>
          </a:prstGeom>
        </p:spPr>
      </p:pic>
    </p:spTree>
    <p:extLst>
      <p:ext uri="{BB962C8B-B14F-4D97-AF65-F5344CB8AC3E}">
        <p14:creationId xmlns:p14="http://schemas.microsoft.com/office/powerpoint/2010/main" val="4817512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Profile photo for arrhie">
            <a:extLst>
              <a:ext uri="{FF2B5EF4-FFF2-40B4-BE49-F238E27FC236}">
                <a16:creationId xmlns:a16="http://schemas.microsoft.com/office/drawing/2014/main" id="{60BD55E0-6DFB-B2C7-1EB9-AF5DB08ED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098" y="11007274"/>
            <a:ext cx="2330883" cy="2330883"/>
          </a:xfrm>
          <a:prstGeom prst="rect">
            <a:avLst/>
          </a:prstGeom>
          <a:noFill/>
          <a:extLst>
            <a:ext uri="{909E8E84-426E-40DD-AFC4-6F175D3DCCD1}">
              <a14:hiddenFill xmlns:a14="http://schemas.microsoft.com/office/drawing/2010/main">
                <a:solidFill>
                  <a:srgbClr val="FFFFFF"/>
                </a:solidFill>
              </a14:hiddenFill>
            </a:ext>
          </a:extLst>
        </p:spPr>
      </p:pic>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A telomere-to-telomere Y chromosome </a:t>
            </a:r>
            <a:endParaRPr dirty="0"/>
          </a:p>
        </p:txBody>
      </p:sp>
      <p:sp>
        <p:nvSpPr>
          <p:cNvPr id="338" name="Fewer false heterozygous variants from GRCh38 collapsed duplications"/>
          <p:cNvSpPr txBox="1"/>
          <p:nvPr/>
        </p:nvSpPr>
        <p:spPr>
          <a:xfrm>
            <a:off x="1688014" y="1950264"/>
            <a:ext cx="20568473" cy="45268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marL="635000" indent="-635000" algn="l">
              <a:buSzPct val="123000"/>
              <a:buChar char="•"/>
              <a:defRPr sz="4500">
                <a:solidFill>
                  <a:srgbClr val="000000"/>
                </a:solidFill>
              </a:defRPr>
            </a:lvl1pPr>
          </a:lstStyle>
          <a:p>
            <a:pPr>
              <a:spcBef>
                <a:spcPts val="2500"/>
              </a:spcBef>
            </a:pPr>
            <a:r>
              <a:rPr lang="en-US" dirty="0"/>
              <a:t>CHM13 is an XX complete hydatidiform mole</a:t>
            </a:r>
          </a:p>
          <a:p>
            <a:pPr>
              <a:spcBef>
                <a:spcPts val="2500"/>
              </a:spcBef>
            </a:pPr>
            <a:r>
              <a:rPr lang="en-US" dirty="0"/>
              <a:t>T2T-CHM13 v1 used the </a:t>
            </a:r>
            <a:r>
              <a:rPr lang="en-US" b="1" dirty="0"/>
              <a:t>GRCh38</a:t>
            </a:r>
            <a:r>
              <a:rPr lang="en-US" dirty="0"/>
              <a:t> Y chromosome</a:t>
            </a:r>
          </a:p>
          <a:p>
            <a:pPr>
              <a:spcBef>
                <a:spcPts val="2500"/>
              </a:spcBef>
            </a:pPr>
            <a:r>
              <a:rPr lang="en-US" dirty="0"/>
              <a:t>More than 50% of the GRCh38 Y chromosome assembly is missing</a:t>
            </a:r>
          </a:p>
          <a:p>
            <a:pPr>
              <a:spcBef>
                <a:spcPts val="2500"/>
              </a:spcBef>
            </a:pPr>
            <a:r>
              <a:rPr lang="en-US" dirty="0"/>
              <a:t>Used long-read sequencing to generate a complete Y chromosome assembly from HG002 cell line, completing the </a:t>
            </a:r>
            <a:r>
              <a:rPr lang="en-US" b="1" dirty="0"/>
              <a:t>T2T-CHM13 v2.0</a:t>
            </a:r>
            <a:r>
              <a:rPr lang="en-US" dirty="0"/>
              <a:t> reference</a:t>
            </a:r>
          </a:p>
        </p:txBody>
      </p:sp>
      <p:pic>
        <p:nvPicPr>
          <p:cNvPr id="6" name="Graphic 5">
            <a:extLst>
              <a:ext uri="{FF2B5EF4-FFF2-40B4-BE49-F238E27FC236}">
                <a16:creationId xmlns:a16="http://schemas.microsoft.com/office/drawing/2014/main" id="{7AB37FD8-D820-2A5D-BC7F-873E19D06D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1110" y="6797465"/>
            <a:ext cx="23901780" cy="3470352"/>
          </a:xfrm>
          <a:prstGeom prst="rect">
            <a:avLst/>
          </a:prstGeom>
        </p:spPr>
      </p:pic>
      <p:sp>
        <p:nvSpPr>
          <p:cNvPr id="15" name="Samantha Zarate">
            <a:extLst>
              <a:ext uri="{FF2B5EF4-FFF2-40B4-BE49-F238E27FC236}">
                <a16:creationId xmlns:a16="http://schemas.microsoft.com/office/drawing/2014/main" id="{43F94E2B-53A1-E16D-A970-0EA51C45159B}"/>
              </a:ext>
            </a:extLst>
          </p:cNvPr>
          <p:cNvSpPr txBox="1"/>
          <p:nvPr/>
        </p:nvSpPr>
        <p:spPr>
          <a:xfrm>
            <a:off x="21444109" y="11532329"/>
            <a:ext cx="2698781" cy="1280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lang="en-US" dirty="0" err="1"/>
              <a:t>Arang</a:t>
            </a:r>
            <a:br>
              <a:rPr lang="en-US" dirty="0"/>
            </a:br>
            <a:r>
              <a:rPr lang="en-US" dirty="0" err="1"/>
              <a:t>Rhie</a:t>
            </a:r>
            <a:endParaRPr lang="en-US" dirty="0"/>
          </a:p>
        </p:txBody>
      </p:sp>
    </p:spTree>
    <p:extLst>
      <p:ext uri="{BB962C8B-B14F-4D97-AF65-F5344CB8AC3E}">
        <p14:creationId xmlns:p14="http://schemas.microsoft.com/office/powerpoint/2010/main" val="422872364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Analyzing diverse, short-read data with T2T-CHM13 v2.0</a:t>
            </a:r>
          </a:p>
        </p:txBody>
      </p:sp>
      <p:sp>
        <p:nvSpPr>
          <p:cNvPr id="338" name="Fewer false heterozygous variants from GRCh38 collapsed duplications"/>
          <p:cNvSpPr txBox="1"/>
          <p:nvPr/>
        </p:nvSpPr>
        <p:spPr>
          <a:xfrm>
            <a:off x="1688014" y="2154982"/>
            <a:ext cx="20568473" cy="1808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marL="635000" indent="-635000" algn="l">
              <a:buSzPct val="123000"/>
              <a:buChar char="•"/>
              <a:defRPr sz="4500">
                <a:solidFill>
                  <a:srgbClr val="000000"/>
                </a:solidFill>
              </a:defRPr>
            </a:lvl1pPr>
          </a:lstStyle>
          <a:p>
            <a:pPr>
              <a:spcBef>
                <a:spcPts val="2500"/>
              </a:spcBef>
            </a:pPr>
            <a:r>
              <a:rPr lang="pt-BR" dirty="0">
                <a:solidFill>
                  <a:schemeClr val="bg2">
                    <a:lumMod val="10000"/>
                  </a:schemeClr>
                </a:solidFill>
              </a:rPr>
              <a:t>1000 Genomes Project (1KGP): 168 samples (84 XX, 84 XY)</a:t>
            </a:r>
          </a:p>
          <a:p>
            <a:pPr>
              <a:spcBef>
                <a:spcPts val="2500"/>
              </a:spcBef>
            </a:pPr>
            <a:r>
              <a:rPr lang="en-US" dirty="0"/>
              <a:t>30x sequencing by the New York Genome Center</a:t>
            </a:r>
          </a:p>
        </p:txBody>
      </p:sp>
      <p:grpSp>
        <p:nvGrpSpPr>
          <p:cNvPr id="14" name="Group 13">
            <a:extLst>
              <a:ext uri="{FF2B5EF4-FFF2-40B4-BE49-F238E27FC236}">
                <a16:creationId xmlns:a16="http://schemas.microsoft.com/office/drawing/2014/main" id="{53AADB56-DF71-6F8A-7846-76991A857DFB}"/>
              </a:ext>
            </a:extLst>
          </p:cNvPr>
          <p:cNvGrpSpPr/>
          <p:nvPr/>
        </p:nvGrpSpPr>
        <p:grpSpPr>
          <a:xfrm>
            <a:off x="1545243" y="4107415"/>
            <a:ext cx="21293513" cy="7985067"/>
            <a:chOff x="0" y="3529103"/>
            <a:chExt cx="23707624" cy="8890359"/>
          </a:xfrm>
        </p:grpSpPr>
        <p:pic>
          <p:nvPicPr>
            <p:cNvPr id="10" name="Graphic 9">
              <a:extLst>
                <a:ext uri="{FF2B5EF4-FFF2-40B4-BE49-F238E27FC236}">
                  <a16:creationId xmlns:a16="http://schemas.microsoft.com/office/drawing/2014/main" id="{9B4213CA-A7BD-4A56-C174-9D344FC475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529103"/>
              <a:ext cx="11853812" cy="8890359"/>
            </a:xfrm>
            <a:prstGeom prst="rect">
              <a:avLst/>
            </a:prstGeom>
          </p:spPr>
        </p:pic>
        <p:pic>
          <p:nvPicPr>
            <p:cNvPr id="13" name="Graphic 12">
              <a:extLst>
                <a:ext uri="{FF2B5EF4-FFF2-40B4-BE49-F238E27FC236}">
                  <a16:creationId xmlns:a16="http://schemas.microsoft.com/office/drawing/2014/main" id="{630B1AEC-97F6-DA7B-03BE-33AE38C21B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853812" y="3529103"/>
              <a:ext cx="11853812" cy="8890359"/>
            </a:xfrm>
            <a:prstGeom prst="rect">
              <a:avLst/>
            </a:prstGeom>
          </p:spPr>
        </p:pic>
      </p:grpSp>
      <p:sp>
        <p:nvSpPr>
          <p:cNvPr id="26" name="Byrska-Bishop et al., 2021, bioRxiv. High coverage whole genome sequencing of the expanded 1000 Genomes Project cohort including 602 trios.">
            <a:extLst>
              <a:ext uri="{FF2B5EF4-FFF2-40B4-BE49-F238E27FC236}">
                <a16:creationId xmlns:a16="http://schemas.microsoft.com/office/drawing/2014/main" id="{78DD7A24-0BB3-133A-780B-37E944DBE1AB}"/>
              </a:ext>
            </a:extLst>
          </p:cNvPr>
          <p:cNvSpPr txBox="1"/>
          <p:nvPr/>
        </p:nvSpPr>
        <p:spPr>
          <a:xfrm>
            <a:off x="361621" y="12468588"/>
            <a:ext cx="23470643"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dirty="0" err="1"/>
              <a:t>Byrska</a:t>
            </a:r>
            <a:r>
              <a:rPr dirty="0"/>
              <a:t>-Bishop </a:t>
            </a:r>
            <a:r>
              <a:rPr i="1" dirty="0"/>
              <a:t>et al</a:t>
            </a:r>
            <a:r>
              <a:rPr dirty="0"/>
              <a:t>., 2021, </a:t>
            </a:r>
            <a:r>
              <a:rPr i="1" dirty="0" err="1"/>
              <a:t>bioRxiv</a:t>
            </a:r>
            <a:r>
              <a:rPr dirty="0"/>
              <a:t>. High coverage whole genome sequencing of the expanded 1000 Genomes Project cohort including 602 trios.</a:t>
            </a:r>
          </a:p>
        </p:txBody>
      </p:sp>
    </p:spTree>
    <p:extLst>
      <p:ext uri="{BB962C8B-B14F-4D97-AF65-F5344CB8AC3E}">
        <p14:creationId xmlns:p14="http://schemas.microsoft.com/office/powerpoint/2010/main" val="176370663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524C94A-4FF9-1B02-D5E1-099B4706FBB2}"/>
              </a:ext>
            </a:extLst>
          </p:cNvPr>
          <p:cNvGrpSpPr/>
          <p:nvPr/>
        </p:nvGrpSpPr>
        <p:grpSpPr>
          <a:xfrm>
            <a:off x="3" y="2149546"/>
            <a:ext cx="14166378" cy="3965940"/>
            <a:chOff x="1751463" y="1954360"/>
            <a:chExt cx="10972800" cy="3071884"/>
          </a:xfrm>
        </p:grpSpPr>
        <p:pic>
          <p:nvPicPr>
            <p:cNvPr id="19" name="Graphic 18">
              <a:extLst>
                <a:ext uri="{FF2B5EF4-FFF2-40B4-BE49-F238E27FC236}">
                  <a16:creationId xmlns:a16="http://schemas.microsoft.com/office/drawing/2014/main" id="{E5C2DF7F-EA3D-4A78-8C7E-495F7878D4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1463" y="2206844"/>
              <a:ext cx="10972800" cy="2819400"/>
            </a:xfrm>
            <a:prstGeom prst="rect">
              <a:avLst/>
            </a:prstGeom>
          </p:spPr>
        </p:pic>
        <p:sp>
          <p:nvSpPr>
            <p:cNvPr id="32" name="Rectangle 31">
              <a:extLst>
                <a:ext uri="{FF2B5EF4-FFF2-40B4-BE49-F238E27FC236}">
                  <a16:creationId xmlns:a16="http://schemas.microsoft.com/office/drawing/2014/main" id="{51954137-E18B-975D-BB84-E15EBEFEFD04}"/>
                </a:ext>
              </a:extLst>
            </p:cNvPr>
            <p:cNvSpPr/>
            <p:nvPr/>
          </p:nvSpPr>
          <p:spPr>
            <a:xfrm>
              <a:off x="5168748" y="1954360"/>
              <a:ext cx="4326341" cy="5049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sp>
        <p:nvSpPr>
          <p:cNvPr id="270" name="T2T-CHM13 improves short-read alignment"/>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HG002Y</a:t>
            </a:r>
            <a:r>
              <a:rPr dirty="0"/>
              <a:t> improves short-read alignment</a:t>
            </a:r>
          </a:p>
        </p:txBody>
      </p:sp>
      <p:sp>
        <p:nvSpPr>
          <p:cNvPr id="24" name="TextBox 23">
            <a:extLst>
              <a:ext uri="{FF2B5EF4-FFF2-40B4-BE49-F238E27FC236}">
                <a16:creationId xmlns:a16="http://schemas.microsoft.com/office/drawing/2014/main" id="{8C77DB2B-993A-FE60-2BF8-8725083DE4F9}"/>
              </a:ext>
            </a:extLst>
          </p:cNvPr>
          <p:cNvSpPr txBox="1"/>
          <p:nvPr/>
        </p:nvSpPr>
        <p:spPr>
          <a:xfrm>
            <a:off x="13538579" y="3399262"/>
            <a:ext cx="57457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Reads Mapped (</a:t>
            </a:r>
            <a:r>
              <a:rPr kumimoji="0" lang="en-US" sz="3600" b="1" i="0" u="none" strike="noStrike" cap="none" spc="0" normalizeH="0" baseline="0" dirty="0" err="1">
                <a:ln>
                  <a:noFill/>
                </a:ln>
                <a:solidFill>
                  <a:schemeClr val="bg2">
                    <a:lumMod val="10000"/>
                  </a:schemeClr>
                </a:solidFill>
                <a:effectLst/>
                <a:uFillTx/>
                <a:latin typeface="+mn-lt"/>
                <a:ea typeface="+mn-ea"/>
                <a:cs typeface="+mn-cs"/>
                <a:sym typeface="Helvetica Neue"/>
              </a:rPr>
              <a:t>chrY</a:t>
            </a: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a:t>
            </a:r>
          </a:p>
        </p:txBody>
      </p:sp>
      <p:pic>
        <p:nvPicPr>
          <p:cNvPr id="26" name="Graphic 25">
            <a:extLst>
              <a:ext uri="{FF2B5EF4-FFF2-40B4-BE49-F238E27FC236}">
                <a16:creationId xmlns:a16="http://schemas.microsoft.com/office/drawing/2014/main" id="{9207C849-52D0-3AC5-E215-BFB7FE504A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62072" y="11762024"/>
            <a:ext cx="6810375" cy="1628775"/>
          </a:xfrm>
          <a:prstGeom prst="rect">
            <a:avLst/>
          </a:prstGeom>
        </p:spPr>
      </p:pic>
    </p:spTree>
    <p:extLst>
      <p:ext uri="{BB962C8B-B14F-4D97-AF65-F5344CB8AC3E}">
        <p14:creationId xmlns:p14="http://schemas.microsoft.com/office/powerpoint/2010/main" val="383013217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524C94A-4FF9-1B02-D5E1-099B4706FBB2}"/>
              </a:ext>
            </a:extLst>
          </p:cNvPr>
          <p:cNvGrpSpPr/>
          <p:nvPr/>
        </p:nvGrpSpPr>
        <p:grpSpPr>
          <a:xfrm>
            <a:off x="3" y="2149546"/>
            <a:ext cx="14166378" cy="3965940"/>
            <a:chOff x="1751463" y="1954360"/>
            <a:chExt cx="10972800" cy="3071884"/>
          </a:xfrm>
        </p:grpSpPr>
        <p:pic>
          <p:nvPicPr>
            <p:cNvPr id="19" name="Graphic 18">
              <a:extLst>
                <a:ext uri="{FF2B5EF4-FFF2-40B4-BE49-F238E27FC236}">
                  <a16:creationId xmlns:a16="http://schemas.microsoft.com/office/drawing/2014/main" id="{E5C2DF7F-EA3D-4A78-8C7E-495F7878D4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1463" y="2206844"/>
              <a:ext cx="10972800" cy="2819400"/>
            </a:xfrm>
            <a:prstGeom prst="rect">
              <a:avLst/>
            </a:prstGeom>
          </p:spPr>
        </p:pic>
        <p:sp>
          <p:nvSpPr>
            <p:cNvPr id="32" name="Rectangle 31">
              <a:extLst>
                <a:ext uri="{FF2B5EF4-FFF2-40B4-BE49-F238E27FC236}">
                  <a16:creationId xmlns:a16="http://schemas.microsoft.com/office/drawing/2014/main" id="{51954137-E18B-975D-BB84-E15EBEFEFD04}"/>
                </a:ext>
              </a:extLst>
            </p:cNvPr>
            <p:cNvSpPr/>
            <p:nvPr/>
          </p:nvSpPr>
          <p:spPr>
            <a:xfrm>
              <a:off x="5168748" y="1954360"/>
              <a:ext cx="4326341" cy="5049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sp>
        <p:nvSpPr>
          <p:cNvPr id="270" name="T2T-CHM13 improves short-read alignment"/>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HG002Y</a:t>
            </a:r>
            <a:r>
              <a:rPr dirty="0"/>
              <a:t> improves short-read alignment</a:t>
            </a:r>
          </a:p>
        </p:txBody>
      </p:sp>
      <p:grpSp>
        <p:nvGrpSpPr>
          <p:cNvPr id="21" name="Group 20">
            <a:extLst>
              <a:ext uri="{FF2B5EF4-FFF2-40B4-BE49-F238E27FC236}">
                <a16:creationId xmlns:a16="http://schemas.microsoft.com/office/drawing/2014/main" id="{B47AAB88-A05E-C4D7-9964-CE939BB49F7B}"/>
              </a:ext>
            </a:extLst>
          </p:cNvPr>
          <p:cNvGrpSpPr/>
          <p:nvPr/>
        </p:nvGrpSpPr>
        <p:grpSpPr>
          <a:xfrm>
            <a:off x="0" y="5660800"/>
            <a:ext cx="14166378" cy="3515405"/>
            <a:chOff x="1751463" y="8786241"/>
            <a:chExt cx="10972800" cy="2722915"/>
          </a:xfrm>
        </p:grpSpPr>
        <p:pic>
          <p:nvPicPr>
            <p:cNvPr id="17" name="Graphic 16">
              <a:extLst>
                <a:ext uri="{FF2B5EF4-FFF2-40B4-BE49-F238E27FC236}">
                  <a16:creationId xmlns:a16="http://schemas.microsoft.com/office/drawing/2014/main" id="{456E2D75-905E-453D-ED83-2DC6D541FD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1463" y="8813581"/>
              <a:ext cx="10972800" cy="2695575"/>
            </a:xfrm>
            <a:prstGeom prst="rect">
              <a:avLst/>
            </a:prstGeom>
          </p:spPr>
        </p:pic>
        <p:sp>
          <p:nvSpPr>
            <p:cNvPr id="20" name="Rectangle 19">
              <a:extLst>
                <a:ext uri="{FF2B5EF4-FFF2-40B4-BE49-F238E27FC236}">
                  <a16:creationId xmlns:a16="http://schemas.microsoft.com/office/drawing/2014/main" id="{97FD29CD-AAEF-FCFA-7DA5-1C7EE34CED0F}"/>
                </a:ext>
              </a:extLst>
            </p:cNvPr>
            <p:cNvSpPr/>
            <p:nvPr/>
          </p:nvSpPr>
          <p:spPr>
            <a:xfrm>
              <a:off x="5008728" y="8786241"/>
              <a:ext cx="4362857" cy="2622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22" name="Group 21">
            <a:extLst>
              <a:ext uri="{FF2B5EF4-FFF2-40B4-BE49-F238E27FC236}">
                <a16:creationId xmlns:a16="http://schemas.microsoft.com/office/drawing/2014/main" id="{1009CEB0-5CCF-0548-B0C8-107B5D02ABC3}"/>
              </a:ext>
            </a:extLst>
          </p:cNvPr>
          <p:cNvGrpSpPr/>
          <p:nvPr/>
        </p:nvGrpSpPr>
        <p:grpSpPr>
          <a:xfrm>
            <a:off x="0" y="9132460"/>
            <a:ext cx="14166379" cy="3724754"/>
            <a:chOff x="1751463" y="5474925"/>
            <a:chExt cx="10972800" cy="2885069"/>
          </a:xfrm>
        </p:grpSpPr>
        <p:pic>
          <p:nvPicPr>
            <p:cNvPr id="15" name="Graphic 14">
              <a:extLst>
                <a:ext uri="{FF2B5EF4-FFF2-40B4-BE49-F238E27FC236}">
                  <a16:creationId xmlns:a16="http://schemas.microsoft.com/office/drawing/2014/main" id="{F0CEB8F6-AA8B-077E-A812-9CD9013A28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1463" y="5521544"/>
              <a:ext cx="10972800" cy="2838450"/>
            </a:xfrm>
            <a:prstGeom prst="rect">
              <a:avLst/>
            </a:prstGeom>
          </p:spPr>
        </p:pic>
        <p:sp>
          <p:nvSpPr>
            <p:cNvPr id="30" name="Rectangle 29">
              <a:extLst>
                <a:ext uri="{FF2B5EF4-FFF2-40B4-BE49-F238E27FC236}">
                  <a16:creationId xmlns:a16="http://schemas.microsoft.com/office/drawing/2014/main" id="{0342DB3F-9F17-D3A6-CD49-699F068C0B8C}"/>
                </a:ext>
              </a:extLst>
            </p:cNvPr>
            <p:cNvSpPr/>
            <p:nvPr/>
          </p:nvSpPr>
          <p:spPr>
            <a:xfrm>
              <a:off x="5275428" y="5474925"/>
              <a:ext cx="4368078" cy="2573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sp>
        <p:nvSpPr>
          <p:cNvPr id="24" name="TextBox 23">
            <a:extLst>
              <a:ext uri="{FF2B5EF4-FFF2-40B4-BE49-F238E27FC236}">
                <a16:creationId xmlns:a16="http://schemas.microsoft.com/office/drawing/2014/main" id="{8C77DB2B-993A-FE60-2BF8-8725083DE4F9}"/>
              </a:ext>
            </a:extLst>
          </p:cNvPr>
          <p:cNvSpPr txBox="1"/>
          <p:nvPr/>
        </p:nvSpPr>
        <p:spPr>
          <a:xfrm>
            <a:off x="13538579" y="3399262"/>
            <a:ext cx="57457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Reads Mapped (</a:t>
            </a:r>
            <a:r>
              <a:rPr kumimoji="0" lang="en-US" sz="3600" b="1" i="0" u="none" strike="noStrike" cap="none" spc="0" normalizeH="0" baseline="0" dirty="0" err="1">
                <a:ln>
                  <a:noFill/>
                </a:ln>
                <a:solidFill>
                  <a:schemeClr val="bg2">
                    <a:lumMod val="10000"/>
                  </a:schemeClr>
                </a:solidFill>
                <a:effectLst/>
                <a:uFillTx/>
                <a:latin typeface="+mn-lt"/>
                <a:ea typeface="+mn-ea"/>
                <a:cs typeface="+mn-cs"/>
                <a:sym typeface="Helvetica Neue"/>
              </a:rPr>
              <a:t>chrY</a:t>
            </a: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a:t>
            </a:r>
          </a:p>
        </p:txBody>
      </p:sp>
      <p:sp>
        <p:nvSpPr>
          <p:cNvPr id="35" name="TextBox 34">
            <a:extLst>
              <a:ext uri="{FF2B5EF4-FFF2-40B4-BE49-F238E27FC236}">
                <a16:creationId xmlns:a16="http://schemas.microsoft.com/office/drawing/2014/main" id="{A7E2F68B-C7F3-7BE3-48A3-6B0DE74013C7}"/>
              </a:ext>
            </a:extLst>
          </p:cNvPr>
          <p:cNvSpPr txBox="1"/>
          <p:nvPr/>
        </p:nvSpPr>
        <p:spPr>
          <a:xfrm>
            <a:off x="13538578" y="6440359"/>
            <a:ext cx="5745707"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Proportion of reads properly paired (</a:t>
            </a:r>
            <a:r>
              <a:rPr kumimoji="0" lang="en-US" sz="3600" b="1" i="0" u="none" strike="noStrike" cap="none" spc="0" normalizeH="0" baseline="0" dirty="0" err="1">
                <a:ln>
                  <a:noFill/>
                </a:ln>
                <a:solidFill>
                  <a:schemeClr val="bg2">
                    <a:lumMod val="10000"/>
                  </a:schemeClr>
                </a:solidFill>
                <a:effectLst/>
                <a:uFillTx/>
                <a:latin typeface="+mn-lt"/>
                <a:ea typeface="+mn-ea"/>
                <a:cs typeface="+mn-cs"/>
                <a:sym typeface="Helvetica Neue"/>
              </a:rPr>
              <a:t>chrY</a:t>
            </a: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a:t>
            </a:r>
          </a:p>
        </p:txBody>
      </p:sp>
      <p:sp>
        <p:nvSpPr>
          <p:cNvPr id="36" name="TextBox 35">
            <a:extLst>
              <a:ext uri="{FF2B5EF4-FFF2-40B4-BE49-F238E27FC236}">
                <a16:creationId xmlns:a16="http://schemas.microsoft.com/office/drawing/2014/main" id="{2FB15C56-9504-959D-4418-5904C5A4497B}"/>
              </a:ext>
            </a:extLst>
          </p:cNvPr>
          <p:cNvSpPr txBox="1"/>
          <p:nvPr/>
        </p:nvSpPr>
        <p:spPr>
          <a:xfrm>
            <a:off x="13538577" y="10170518"/>
            <a:ext cx="57457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Mismatch rate (</a:t>
            </a:r>
            <a:r>
              <a:rPr kumimoji="0" lang="en-US" sz="3600" b="1" i="0" u="none" strike="noStrike" cap="none" spc="0" normalizeH="0" baseline="0" dirty="0" err="1">
                <a:ln>
                  <a:noFill/>
                </a:ln>
                <a:solidFill>
                  <a:schemeClr val="bg2">
                    <a:lumMod val="10000"/>
                  </a:schemeClr>
                </a:solidFill>
                <a:effectLst/>
                <a:uFillTx/>
                <a:latin typeface="+mn-lt"/>
                <a:ea typeface="+mn-ea"/>
                <a:cs typeface="+mn-cs"/>
                <a:sym typeface="Helvetica Neue"/>
              </a:rPr>
              <a:t>chrY</a:t>
            </a: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a:t>
            </a:r>
          </a:p>
        </p:txBody>
      </p:sp>
      <p:pic>
        <p:nvPicPr>
          <p:cNvPr id="16" name="Graphic 15">
            <a:extLst>
              <a:ext uri="{FF2B5EF4-FFF2-40B4-BE49-F238E27FC236}">
                <a16:creationId xmlns:a16="http://schemas.microsoft.com/office/drawing/2014/main" id="{5B8CB6E2-0DF6-8C1D-C716-B20F07328E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262072" y="11762024"/>
            <a:ext cx="6810375" cy="1628775"/>
          </a:xfrm>
          <a:prstGeom prst="rect">
            <a:avLst/>
          </a:prstGeom>
        </p:spPr>
      </p:pic>
    </p:spTree>
    <p:extLst>
      <p:ext uri="{BB962C8B-B14F-4D97-AF65-F5344CB8AC3E}">
        <p14:creationId xmlns:p14="http://schemas.microsoft.com/office/powerpoint/2010/main" val="43714727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2T-CHM13 improves short-read alignment"/>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HG002Y</a:t>
            </a:r>
            <a:r>
              <a:rPr dirty="0"/>
              <a:t> improves </a:t>
            </a:r>
            <a:r>
              <a:rPr lang="en-US" dirty="0"/>
              <a:t>variant calling in diverse samples</a:t>
            </a:r>
            <a:endParaRPr dirty="0"/>
          </a:p>
        </p:txBody>
      </p:sp>
      <p:pic>
        <p:nvPicPr>
          <p:cNvPr id="26" name="Graphic 25">
            <a:extLst>
              <a:ext uri="{FF2B5EF4-FFF2-40B4-BE49-F238E27FC236}">
                <a16:creationId xmlns:a16="http://schemas.microsoft.com/office/drawing/2014/main" id="{99BDB60C-1DE0-308A-F754-18989B9D5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09789" y="3348014"/>
            <a:ext cx="6088456" cy="1456120"/>
          </a:xfrm>
          <a:prstGeom prst="rect">
            <a:avLst/>
          </a:prstGeom>
        </p:spPr>
      </p:pic>
      <p:sp>
        <p:nvSpPr>
          <p:cNvPr id="15" name="TextBox 14">
            <a:extLst>
              <a:ext uri="{FF2B5EF4-FFF2-40B4-BE49-F238E27FC236}">
                <a16:creationId xmlns:a16="http://schemas.microsoft.com/office/drawing/2014/main" id="{089F0089-0B81-7066-E194-BCC52528B247}"/>
              </a:ext>
            </a:extLst>
          </p:cNvPr>
          <p:cNvSpPr txBox="1"/>
          <p:nvPr/>
        </p:nvSpPr>
        <p:spPr>
          <a:xfrm>
            <a:off x="5880362" y="2473951"/>
            <a:ext cx="607549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Variants per sample (</a:t>
            </a:r>
            <a:r>
              <a:rPr kumimoji="0" lang="en-US" sz="3600" b="1" i="0" u="none" strike="noStrike" cap="none" spc="0" normalizeH="0" baseline="0" dirty="0" err="1">
                <a:ln>
                  <a:noFill/>
                </a:ln>
                <a:solidFill>
                  <a:schemeClr val="bg2">
                    <a:lumMod val="10000"/>
                  </a:schemeClr>
                </a:solidFill>
                <a:effectLst/>
                <a:uFillTx/>
                <a:latin typeface="+mn-lt"/>
                <a:ea typeface="+mn-ea"/>
                <a:cs typeface="+mn-cs"/>
                <a:sym typeface="Helvetica Neue"/>
              </a:rPr>
              <a:t>chrY</a:t>
            </a: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a:t>
            </a:r>
          </a:p>
        </p:txBody>
      </p:sp>
      <p:pic>
        <p:nvPicPr>
          <p:cNvPr id="16" name="Picture 15">
            <a:extLst>
              <a:ext uri="{FF2B5EF4-FFF2-40B4-BE49-F238E27FC236}">
                <a16:creationId xmlns:a16="http://schemas.microsoft.com/office/drawing/2014/main" id="{460663AC-E63B-5925-150C-9D2B0CB79088}"/>
              </a:ext>
            </a:extLst>
          </p:cNvPr>
          <p:cNvPicPr>
            <a:picLocks noChangeAspect="1"/>
          </p:cNvPicPr>
          <p:nvPr/>
        </p:nvPicPr>
        <p:blipFill>
          <a:blip r:embed="rId5"/>
          <a:stretch>
            <a:fillRect/>
          </a:stretch>
        </p:blipFill>
        <p:spPr>
          <a:xfrm>
            <a:off x="3180792" y="3348014"/>
            <a:ext cx="11475734" cy="2732184"/>
          </a:xfrm>
          <a:prstGeom prst="rect">
            <a:avLst/>
          </a:prstGeom>
        </p:spPr>
      </p:pic>
    </p:spTree>
    <p:extLst>
      <p:ext uri="{BB962C8B-B14F-4D97-AF65-F5344CB8AC3E}">
        <p14:creationId xmlns:p14="http://schemas.microsoft.com/office/powerpoint/2010/main" val="26719414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2T-CHM13 improves short-read alignment"/>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HG002Y</a:t>
            </a:r>
            <a:r>
              <a:rPr dirty="0"/>
              <a:t> improves </a:t>
            </a:r>
            <a:r>
              <a:rPr lang="en-US" dirty="0"/>
              <a:t>variant calling in diverse samples</a:t>
            </a:r>
            <a:endParaRPr dirty="0"/>
          </a:p>
        </p:txBody>
      </p:sp>
      <p:sp>
        <p:nvSpPr>
          <p:cNvPr id="27" name="Rectangle 26">
            <a:extLst>
              <a:ext uri="{FF2B5EF4-FFF2-40B4-BE49-F238E27FC236}">
                <a16:creationId xmlns:a16="http://schemas.microsoft.com/office/drawing/2014/main" id="{38951B10-1A7D-E9C3-6DC9-AD73EC037AD3}"/>
              </a:ext>
            </a:extLst>
          </p:cNvPr>
          <p:cNvSpPr/>
          <p:nvPr/>
        </p:nvSpPr>
        <p:spPr>
          <a:xfrm>
            <a:off x="5413019" y="2773652"/>
            <a:ext cx="5035568" cy="30265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6" name="Group 5">
            <a:extLst>
              <a:ext uri="{FF2B5EF4-FFF2-40B4-BE49-F238E27FC236}">
                <a16:creationId xmlns:a16="http://schemas.microsoft.com/office/drawing/2014/main" id="{AA5EC8FD-CAB6-4ECC-AE55-92C9383C34FC}"/>
              </a:ext>
            </a:extLst>
          </p:cNvPr>
          <p:cNvGrpSpPr/>
          <p:nvPr/>
        </p:nvGrpSpPr>
        <p:grpSpPr>
          <a:xfrm>
            <a:off x="537608" y="8955410"/>
            <a:ext cx="20640163" cy="4510797"/>
            <a:chOff x="1688014" y="9378293"/>
            <a:chExt cx="19848152" cy="4337707"/>
          </a:xfrm>
        </p:grpSpPr>
        <p:pic>
          <p:nvPicPr>
            <p:cNvPr id="4" name="Graphic 3">
              <a:extLst>
                <a:ext uri="{FF2B5EF4-FFF2-40B4-BE49-F238E27FC236}">
                  <a16:creationId xmlns:a16="http://schemas.microsoft.com/office/drawing/2014/main" id="{48E33967-60AC-5629-0D83-0D217B2E85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8014" y="9378293"/>
              <a:ext cx="19589106" cy="4063131"/>
            </a:xfrm>
            <a:prstGeom prst="rect">
              <a:avLst/>
            </a:prstGeom>
          </p:spPr>
        </p:pic>
        <p:sp>
          <p:nvSpPr>
            <p:cNvPr id="14" name="Rectangle 13">
              <a:extLst>
                <a:ext uri="{FF2B5EF4-FFF2-40B4-BE49-F238E27FC236}">
                  <a16:creationId xmlns:a16="http://schemas.microsoft.com/office/drawing/2014/main" id="{836967CD-1CB2-B4AE-B5F8-EC1117E2507C}"/>
                </a:ext>
              </a:extLst>
            </p:cNvPr>
            <p:cNvSpPr/>
            <p:nvPr/>
          </p:nvSpPr>
          <p:spPr>
            <a:xfrm>
              <a:off x="2447165" y="13136311"/>
              <a:ext cx="19089001" cy="5796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pic>
        <p:nvPicPr>
          <p:cNvPr id="8" name="Graphic 7">
            <a:extLst>
              <a:ext uri="{FF2B5EF4-FFF2-40B4-BE49-F238E27FC236}">
                <a16:creationId xmlns:a16="http://schemas.microsoft.com/office/drawing/2014/main" id="{A9049992-918A-8DD7-9FDB-B5A95C00C7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09789" y="3348014"/>
            <a:ext cx="6088456" cy="1456120"/>
          </a:xfrm>
          <a:prstGeom prst="rect">
            <a:avLst/>
          </a:prstGeom>
        </p:spPr>
      </p:pic>
      <p:sp>
        <p:nvSpPr>
          <p:cNvPr id="16" name="TextBox 15">
            <a:extLst>
              <a:ext uri="{FF2B5EF4-FFF2-40B4-BE49-F238E27FC236}">
                <a16:creationId xmlns:a16="http://schemas.microsoft.com/office/drawing/2014/main" id="{6692F6B5-8AD2-FD94-3B7B-EEE76F9ED053}"/>
              </a:ext>
            </a:extLst>
          </p:cNvPr>
          <p:cNvSpPr txBox="1"/>
          <p:nvPr/>
        </p:nvSpPr>
        <p:spPr>
          <a:xfrm>
            <a:off x="5880362" y="2473951"/>
            <a:ext cx="607549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Variants per sample (</a:t>
            </a:r>
            <a:r>
              <a:rPr kumimoji="0" lang="en-US" sz="3600" b="1" i="0" u="none" strike="noStrike" cap="none" spc="0" normalizeH="0" baseline="0" dirty="0" err="1">
                <a:ln>
                  <a:noFill/>
                </a:ln>
                <a:solidFill>
                  <a:schemeClr val="bg2">
                    <a:lumMod val="10000"/>
                  </a:schemeClr>
                </a:solidFill>
                <a:effectLst/>
                <a:uFillTx/>
                <a:latin typeface="+mn-lt"/>
                <a:ea typeface="+mn-ea"/>
                <a:cs typeface="+mn-cs"/>
                <a:sym typeface="Helvetica Neue"/>
              </a:rPr>
              <a:t>chrY</a:t>
            </a: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a:t>
            </a:r>
          </a:p>
        </p:txBody>
      </p:sp>
      <p:pic>
        <p:nvPicPr>
          <p:cNvPr id="18" name="Picture 17">
            <a:extLst>
              <a:ext uri="{FF2B5EF4-FFF2-40B4-BE49-F238E27FC236}">
                <a16:creationId xmlns:a16="http://schemas.microsoft.com/office/drawing/2014/main" id="{23F5B9F2-F672-9A76-1AA6-48C69C0B8C7D}"/>
              </a:ext>
            </a:extLst>
          </p:cNvPr>
          <p:cNvPicPr>
            <a:picLocks noChangeAspect="1"/>
          </p:cNvPicPr>
          <p:nvPr/>
        </p:nvPicPr>
        <p:blipFill>
          <a:blip r:embed="rId7"/>
          <a:stretch>
            <a:fillRect/>
          </a:stretch>
        </p:blipFill>
        <p:spPr>
          <a:xfrm>
            <a:off x="3180792" y="3348014"/>
            <a:ext cx="11475734" cy="2732184"/>
          </a:xfrm>
          <a:prstGeom prst="rect">
            <a:avLst/>
          </a:prstGeom>
        </p:spPr>
      </p:pic>
    </p:spTree>
    <p:extLst>
      <p:ext uri="{BB962C8B-B14F-4D97-AF65-F5344CB8AC3E}">
        <p14:creationId xmlns:p14="http://schemas.microsoft.com/office/powerpoint/2010/main" val="303101436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2T-CHM13 improves short-read alignment"/>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HG002Y</a:t>
            </a:r>
            <a:r>
              <a:rPr dirty="0"/>
              <a:t> improves </a:t>
            </a:r>
            <a:r>
              <a:rPr lang="en-US" dirty="0"/>
              <a:t>variant calling in diverse samples</a:t>
            </a:r>
            <a:endParaRPr dirty="0"/>
          </a:p>
        </p:txBody>
      </p:sp>
      <p:grpSp>
        <p:nvGrpSpPr>
          <p:cNvPr id="6" name="Group 5">
            <a:extLst>
              <a:ext uri="{FF2B5EF4-FFF2-40B4-BE49-F238E27FC236}">
                <a16:creationId xmlns:a16="http://schemas.microsoft.com/office/drawing/2014/main" id="{AA5EC8FD-CAB6-4ECC-AE55-92C9383C34FC}"/>
              </a:ext>
            </a:extLst>
          </p:cNvPr>
          <p:cNvGrpSpPr/>
          <p:nvPr/>
        </p:nvGrpSpPr>
        <p:grpSpPr>
          <a:xfrm>
            <a:off x="537608" y="8955410"/>
            <a:ext cx="20640163" cy="4510797"/>
            <a:chOff x="1688014" y="9378293"/>
            <a:chExt cx="19848152" cy="4337707"/>
          </a:xfrm>
        </p:grpSpPr>
        <p:pic>
          <p:nvPicPr>
            <p:cNvPr id="4" name="Graphic 3">
              <a:extLst>
                <a:ext uri="{FF2B5EF4-FFF2-40B4-BE49-F238E27FC236}">
                  <a16:creationId xmlns:a16="http://schemas.microsoft.com/office/drawing/2014/main" id="{48E33967-60AC-5629-0D83-0D217B2E85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8014" y="9378293"/>
              <a:ext cx="19589106" cy="4063131"/>
            </a:xfrm>
            <a:prstGeom prst="rect">
              <a:avLst/>
            </a:prstGeom>
          </p:spPr>
        </p:pic>
        <p:sp>
          <p:nvSpPr>
            <p:cNvPr id="14" name="Rectangle 13">
              <a:extLst>
                <a:ext uri="{FF2B5EF4-FFF2-40B4-BE49-F238E27FC236}">
                  <a16:creationId xmlns:a16="http://schemas.microsoft.com/office/drawing/2014/main" id="{836967CD-1CB2-B4AE-B5F8-EC1117E2507C}"/>
                </a:ext>
              </a:extLst>
            </p:cNvPr>
            <p:cNvSpPr/>
            <p:nvPr/>
          </p:nvSpPr>
          <p:spPr>
            <a:xfrm>
              <a:off x="2447165" y="13136311"/>
              <a:ext cx="19089001" cy="57968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sp>
        <p:nvSpPr>
          <p:cNvPr id="10" name="TextBox 9">
            <a:extLst>
              <a:ext uri="{FF2B5EF4-FFF2-40B4-BE49-F238E27FC236}">
                <a16:creationId xmlns:a16="http://schemas.microsoft.com/office/drawing/2014/main" id="{9E83729C-F649-C182-83A7-11F1001C0AB0}"/>
              </a:ext>
            </a:extLst>
          </p:cNvPr>
          <p:cNvSpPr txBox="1"/>
          <p:nvPr/>
        </p:nvSpPr>
        <p:spPr>
          <a:xfrm>
            <a:off x="5880361" y="2473951"/>
            <a:ext cx="82013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Variants per sample (</a:t>
            </a:r>
            <a:r>
              <a:rPr kumimoji="0" lang="en-US" sz="3600" b="1" i="0" u="none" strike="noStrike" cap="none" spc="0" normalizeH="0" baseline="0" dirty="0" err="1">
                <a:ln>
                  <a:noFill/>
                </a:ln>
                <a:solidFill>
                  <a:schemeClr val="bg2">
                    <a:lumMod val="10000"/>
                  </a:schemeClr>
                </a:solidFill>
                <a:effectLst/>
                <a:uFillTx/>
                <a:latin typeface="+mn-lt"/>
                <a:ea typeface="+mn-ea"/>
                <a:cs typeface="+mn-cs"/>
                <a:sym typeface="Helvetica Neue"/>
              </a:rPr>
              <a:t>chrY</a:t>
            </a:r>
            <a:r>
              <a:rPr kumimoji="0" lang="en-US" sz="3600" b="1" i="0" u="none" strike="noStrike" cap="none" spc="0" normalizeH="0" baseline="0" dirty="0">
                <a:ln>
                  <a:noFill/>
                </a:ln>
                <a:solidFill>
                  <a:schemeClr val="bg2">
                    <a:lumMod val="10000"/>
                  </a:schemeClr>
                </a:solidFill>
                <a:effectLst/>
                <a:uFillTx/>
                <a:latin typeface="+mn-lt"/>
                <a:ea typeface="+mn-ea"/>
                <a:cs typeface="+mn-cs"/>
                <a:sym typeface="Helvetica Neue"/>
              </a:rPr>
              <a:t> syntenic)</a:t>
            </a:r>
          </a:p>
        </p:txBody>
      </p:sp>
      <p:pic>
        <p:nvPicPr>
          <p:cNvPr id="11" name="Picture 10">
            <a:extLst>
              <a:ext uri="{FF2B5EF4-FFF2-40B4-BE49-F238E27FC236}">
                <a16:creationId xmlns:a16="http://schemas.microsoft.com/office/drawing/2014/main" id="{3A12D51C-967C-2485-9C5B-34B88B3C03C7}"/>
              </a:ext>
            </a:extLst>
          </p:cNvPr>
          <p:cNvPicPr>
            <a:picLocks noChangeAspect="1"/>
          </p:cNvPicPr>
          <p:nvPr/>
        </p:nvPicPr>
        <p:blipFill>
          <a:blip r:embed="rId5"/>
          <a:stretch>
            <a:fillRect/>
          </a:stretch>
        </p:blipFill>
        <p:spPr>
          <a:xfrm>
            <a:off x="3180792" y="3348014"/>
            <a:ext cx="11475734" cy="2732184"/>
          </a:xfrm>
          <a:prstGeom prst="rect">
            <a:avLst/>
          </a:prstGeom>
        </p:spPr>
      </p:pic>
      <p:sp>
        <p:nvSpPr>
          <p:cNvPr id="12" name="Rectangle 11">
            <a:extLst>
              <a:ext uri="{FF2B5EF4-FFF2-40B4-BE49-F238E27FC236}">
                <a16:creationId xmlns:a16="http://schemas.microsoft.com/office/drawing/2014/main" id="{B479F96B-10CF-7DFE-99FF-A8066E757364}"/>
              </a:ext>
            </a:extLst>
          </p:cNvPr>
          <p:cNvSpPr/>
          <p:nvPr/>
        </p:nvSpPr>
        <p:spPr>
          <a:xfrm>
            <a:off x="3825102" y="5412824"/>
            <a:ext cx="10831424" cy="7212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3" name="Picture 12">
            <a:extLst>
              <a:ext uri="{FF2B5EF4-FFF2-40B4-BE49-F238E27FC236}">
                <a16:creationId xmlns:a16="http://schemas.microsoft.com/office/drawing/2014/main" id="{EDA61B66-FB49-3213-870D-6937A11DDA19}"/>
              </a:ext>
            </a:extLst>
          </p:cNvPr>
          <p:cNvPicPr>
            <a:picLocks noChangeAspect="1"/>
          </p:cNvPicPr>
          <p:nvPr/>
        </p:nvPicPr>
        <p:blipFill>
          <a:blip r:embed="rId6"/>
          <a:stretch>
            <a:fillRect/>
          </a:stretch>
        </p:blipFill>
        <p:spPr>
          <a:xfrm>
            <a:off x="3179287" y="5504263"/>
            <a:ext cx="11477649" cy="2705868"/>
          </a:xfrm>
          <a:prstGeom prst="rect">
            <a:avLst/>
          </a:prstGeom>
        </p:spPr>
      </p:pic>
      <p:pic>
        <p:nvPicPr>
          <p:cNvPr id="15" name="Graphic 14">
            <a:extLst>
              <a:ext uri="{FF2B5EF4-FFF2-40B4-BE49-F238E27FC236}">
                <a16:creationId xmlns:a16="http://schemas.microsoft.com/office/drawing/2014/main" id="{526EDBC4-D7B7-55E1-AD0E-F65E5AC205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09789" y="3348014"/>
            <a:ext cx="6088456" cy="1456120"/>
          </a:xfrm>
          <a:prstGeom prst="rect">
            <a:avLst/>
          </a:prstGeom>
        </p:spPr>
      </p:pic>
    </p:spTree>
    <p:extLst>
      <p:ext uri="{BB962C8B-B14F-4D97-AF65-F5344CB8AC3E}">
        <p14:creationId xmlns:p14="http://schemas.microsoft.com/office/powerpoint/2010/main" val="40997094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he human reference genome was first drafted in 2000, using short-read sequencing…"/>
          <p:cNvSpPr txBox="1"/>
          <p:nvPr/>
        </p:nvSpPr>
        <p:spPr>
          <a:xfrm>
            <a:off x="1562749" y="2460190"/>
            <a:ext cx="10098284" cy="6854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571500" indent="-571500" algn="l">
              <a:spcBef>
                <a:spcPts val="2500"/>
              </a:spcBef>
              <a:buSzPct val="123000"/>
              <a:buChar char="•"/>
              <a:defRPr sz="4500">
                <a:solidFill>
                  <a:srgbClr val="000000"/>
                </a:solidFill>
              </a:defRPr>
            </a:pPr>
            <a:r>
              <a:rPr dirty="0"/>
              <a:t>The human reference genome was first drafted in 2000, using short-read sequencing</a:t>
            </a:r>
          </a:p>
          <a:p>
            <a:pPr marL="571500" indent="-571500" algn="l">
              <a:spcBef>
                <a:spcPts val="2500"/>
              </a:spcBef>
              <a:buSzPct val="123000"/>
              <a:buChar char="•"/>
              <a:defRPr sz="4500">
                <a:solidFill>
                  <a:srgbClr val="000000"/>
                </a:solidFill>
              </a:defRPr>
            </a:pPr>
            <a:r>
              <a:rPr b="1" dirty="0"/>
              <a:t>GRCh38 </a:t>
            </a:r>
            <a:r>
              <a:rPr dirty="0"/>
              <a:t>has missing, incorrect, and/or artificial sequences</a:t>
            </a:r>
          </a:p>
          <a:p>
            <a:pPr marL="1790700" lvl="2" indent="-571500" algn="l">
              <a:spcBef>
                <a:spcPts val="2500"/>
              </a:spcBef>
              <a:buSzPct val="123000"/>
              <a:buChar char="•"/>
              <a:defRPr sz="4500">
                <a:solidFill>
                  <a:srgbClr val="000000"/>
                </a:solidFill>
              </a:defRPr>
            </a:pPr>
            <a:r>
              <a:rPr dirty="0"/>
              <a:t>Centromeric regions</a:t>
            </a:r>
          </a:p>
          <a:p>
            <a:pPr marL="1790700" lvl="2" indent="-571500" algn="l">
              <a:spcBef>
                <a:spcPts val="2500"/>
              </a:spcBef>
              <a:buSzPct val="123000"/>
              <a:buChar char="•"/>
              <a:defRPr sz="4500">
                <a:solidFill>
                  <a:srgbClr val="000000"/>
                </a:solidFill>
              </a:defRPr>
            </a:pPr>
            <a:r>
              <a:rPr dirty="0"/>
              <a:t>Segmental duplications</a:t>
            </a:r>
          </a:p>
          <a:p>
            <a:pPr marL="1790700" lvl="2" indent="-571500" algn="l">
              <a:spcBef>
                <a:spcPts val="2500"/>
              </a:spcBef>
              <a:buSzPct val="123000"/>
              <a:buChar char="•"/>
              <a:defRPr sz="4500">
                <a:solidFill>
                  <a:srgbClr val="000000"/>
                </a:solidFill>
              </a:defRPr>
            </a:pPr>
            <a:r>
              <a:rPr dirty="0"/>
              <a:t>rDNA arrays</a:t>
            </a:r>
          </a:p>
        </p:txBody>
      </p:sp>
      <p:sp>
        <p:nvSpPr>
          <p:cNvPr id="163" name="The current human reference genome is incomplete"/>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defTabSz="825500">
              <a:defRPr sz="5500" b="1">
                <a:solidFill>
                  <a:srgbClr val="000000"/>
                </a:solidFill>
              </a:defRPr>
            </a:lvl1pPr>
          </a:lstStyle>
          <a:p>
            <a:r>
              <a:rPr dirty="0"/>
              <a:t>The </a:t>
            </a:r>
            <a:r>
              <a:rPr lang="en-US" dirty="0"/>
              <a:t>“previous”</a:t>
            </a:r>
            <a:r>
              <a:rPr dirty="0"/>
              <a:t> human reference genome is incomplete</a:t>
            </a:r>
          </a:p>
        </p:txBody>
      </p:sp>
      <p:pic>
        <p:nvPicPr>
          <p:cNvPr id="165" name="cover.pdf" descr="cover.pdf"/>
          <p:cNvPicPr>
            <a:picLocks/>
          </p:cNvPicPr>
          <p:nvPr/>
        </p:nvPicPr>
        <p:blipFill>
          <a:blip r:embed="rId3"/>
          <a:stretch>
            <a:fillRect/>
          </a:stretch>
        </p:blipFill>
        <p:spPr>
          <a:xfrm>
            <a:off x="12324556" y="2416958"/>
            <a:ext cx="10905127" cy="9873486"/>
          </a:xfrm>
          <a:prstGeom prst="rect">
            <a:avLst/>
          </a:prstGeom>
          <a:ln w="12700">
            <a:miter lim="400000"/>
          </a:ln>
        </p:spPr>
      </p:pic>
      <p:grpSp>
        <p:nvGrpSpPr>
          <p:cNvPr id="169" name="Group"/>
          <p:cNvGrpSpPr/>
          <p:nvPr/>
        </p:nvGrpSpPr>
        <p:grpSpPr>
          <a:xfrm>
            <a:off x="13176555" y="9459676"/>
            <a:ext cx="3562905" cy="1582413"/>
            <a:chOff x="0" y="0"/>
            <a:chExt cx="3562904" cy="1582411"/>
          </a:xfrm>
        </p:grpSpPr>
        <p:sp>
          <p:nvSpPr>
            <p:cNvPr id="166" name="Rounded Rectangle"/>
            <p:cNvSpPr/>
            <p:nvPr/>
          </p:nvSpPr>
          <p:spPr>
            <a:xfrm>
              <a:off x="0" y="0"/>
              <a:ext cx="3556555" cy="1582412"/>
            </a:xfrm>
            <a:prstGeom prst="roundRect">
              <a:avLst>
                <a:gd name="adj" fmla="val 23208"/>
              </a:avLst>
            </a:prstGeom>
            <a:solidFill>
              <a:srgbClr val="FEFDFF"/>
            </a:solidFill>
            <a:ln w="12700" cap="flat">
              <a:solidFill>
                <a:srgbClr val="929292"/>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7" name="Square"/>
            <p:cNvSpPr/>
            <p:nvPr/>
          </p:nvSpPr>
          <p:spPr>
            <a:xfrm>
              <a:off x="436795" y="420472"/>
              <a:ext cx="741468" cy="741468"/>
            </a:xfrm>
            <a:prstGeom prst="rect">
              <a:avLst/>
            </a:prstGeom>
            <a:solidFill>
              <a:srgbClr val="D35847"/>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8" name="not in GRCh38"/>
            <p:cNvSpPr/>
            <p:nvPr/>
          </p:nvSpPr>
          <p:spPr>
            <a:xfrm>
              <a:off x="1365811" y="791205"/>
              <a:ext cx="21970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3500">
                  <a:solidFill>
                    <a:srgbClr val="000000"/>
                  </a:solidFill>
                </a:defRPr>
              </a:lvl1pPr>
            </a:lstStyle>
            <a:p>
              <a:r>
                <a:t>not in GRCh38</a:t>
              </a:r>
            </a:p>
          </p:txBody>
        </p:sp>
      </p:grpSp>
      <p:sp>
        <p:nvSpPr>
          <p:cNvPr id="170" name="Nurk*, Koren*, Rhie*, Rautiainen*, et al., 2022, Science. The complete sequence of a human genome."/>
          <p:cNvSpPr txBox="1"/>
          <p:nvPr/>
        </p:nvSpPr>
        <p:spPr>
          <a:xfrm>
            <a:off x="361621" y="12709888"/>
            <a:ext cx="2347064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dirty="0" err="1"/>
              <a:t>Nurk</a:t>
            </a:r>
            <a:r>
              <a:rPr dirty="0"/>
              <a:t>*, </a:t>
            </a:r>
            <a:r>
              <a:rPr dirty="0" err="1"/>
              <a:t>Koren</a:t>
            </a:r>
            <a:r>
              <a:rPr dirty="0"/>
              <a:t>*, </a:t>
            </a:r>
            <a:r>
              <a:rPr dirty="0" err="1"/>
              <a:t>Rhie</a:t>
            </a:r>
            <a:r>
              <a:rPr dirty="0"/>
              <a:t>*, </a:t>
            </a:r>
            <a:r>
              <a:rPr dirty="0" err="1"/>
              <a:t>Rautiainen</a:t>
            </a:r>
            <a:r>
              <a:rPr dirty="0"/>
              <a:t>*, </a:t>
            </a:r>
            <a:r>
              <a:rPr i="1" dirty="0"/>
              <a:t>et al</a:t>
            </a:r>
            <a:r>
              <a:rPr dirty="0"/>
              <a:t>., 2022, </a:t>
            </a:r>
            <a:r>
              <a:rPr i="1" dirty="0"/>
              <a:t>Science</a:t>
            </a:r>
            <a:r>
              <a:rPr dirty="0"/>
              <a:t>. The complete sequence of a human genome.</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Pseudo-autosomal regions on the sex chromosomes</a:t>
            </a:r>
            <a:endParaRPr dirty="0"/>
          </a:p>
        </p:txBody>
      </p:sp>
      <p:pic>
        <p:nvPicPr>
          <p:cNvPr id="5" name="Picture 4">
            <a:extLst>
              <a:ext uri="{FF2B5EF4-FFF2-40B4-BE49-F238E27FC236}">
                <a16:creationId xmlns:a16="http://schemas.microsoft.com/office/drawing/2014/main" id="{E6D1BFC9-5C55-2214-3EA9-07D576151BC3}"/>
              </a:ext>
            </a:extLst>
          </p:cNvPr>
          <p:cNvPicPr>
            <a:picLocks noChangeAspect="1"/>
          </p:cNvPicPr>
          <p:nvPr/>
        </p:nvPicPr>
        <p:blipFill rotWithShape="1">
          <a:blip r:embed="rId3"/>
          <a:srcRect l="5541" t="52632" r="66995"/>
          <a:stretch/>
        </p:blipFill>
        <p:spPr>
          <a:xfrm>
            <a:off x="2261409" y="4718992"/>
            <a:ext cx="4179917" cy="6402492"/>
          </a:xfrm>
          <a:prstGeom prst="rect">
            <a:avLst/>
          </a:prstGeom>
        </p:spPr>
      </p:pic>
      <p:sp>
        <p:nvSpPr>
          <p:cNvPr id="16" name="TextBox 15">
            <a:extLst>
              <a:ext uri="{FF2B5EF4-FFF2-40B4-BE49-F238E27FC236}">
                <a16:creationId xmlns:a16="http://schemas.microsoft.com/office/drawing/2014/main" id="{663CD814-6E78-B21F-2A00-705A8E0CED77}"/>
              </a:ext>
            </a:extLst>
          </p:cNvPr>
          <p:cNvSpPr txBox="1"/>
          <p:nvPr/>
        </p:nvSpPr>
        <p:spPr>
          <a:xfrm>
            <a:off x="2261409" y="11413336"/>
            <a:ext cx="47978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1800" dirty="0"/>
              <a:t>Adapted from Olney, K. C., et al. (2020) </a:t>
            </a:r>
            <a:r>
              <a:rPr lang="en-US" sz="1800" i="1" dirty="0"/>
              <a:t>BMC</a:t>
            </a:r>
            <a:endParaRPr kumimoji="0" lang="en-US" sz="18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20" name="Picture 19">
            <a:extLst>
              <a:ext uri="{FF2B5EF4-FFF2-40B4-BE49-F238E27FC236}">
                <a16:creationId xmlns:a16="http://schemas.microsoft.com/office/drawing/2014/main" id="{C8641513-FD84-714C-0726-4B0962D21BA2}"/>
              </a:ext>
            </a:extLst>
          </p:cNvPr>
          <p:cNvPicPr>
            <a:picLocks noChangeAspect="1"/>
          </p:cNvPicPr>
          <p:nvPr/>
        </p:nvPicPr>
        <p:blipFill rotWithShape="1">
          <a:blip r:embed="rId3"/>
          <a:srcRect l="72347" t="52891" r="189" b="-259"/>
          <a:stretch/>
        </p:blipFill>
        <p:spPr>
          <a:xfrm>
            <a:off x="6694145" y="4718992"/>
            <a:ext cx="4179917" cy="6402492"/>
          </a:xfrm>
          <a:prstGeom prst="rect">
            <a:avLst/>
          </a:prstGeom>
        </p:spPr>
      </p:pic>
      <p:sp>
        <p:nvSpPr>
          <p:cNvPr id="2" name="TextBox 1">
            <a:extLst>
              <a:ext uri="{FF2B5EF4-FFF2-40B4-BE49-F238E27FC236}">
                <a16:creationId xmlns:a16="http://schemas.microsoft.com/office/drawing/2014/main" id="{EC9FF8CF-3C9D-5942-3C30-2210C6A4FA41}"/>
              </a:ext>
            </a:extLst>
          </p:cNvPr>
          <p:cNvSpPr txBox="1"/>
          <p:nvPr/>
        </p:nvSpPr>
        <p:spPr>
          <a:xfrm>
            <a:off x="2941667" y="3954830"/>
            <a:ext cx="28194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sng" strike="noStrike" cap="none" spc="0" normalizeH="0" baseline="0" dirty="0">
                <a:ln>
                  <a:noFill/>
                </a:ln>
                <a:solidFill>
                  <a:srgbClr val="000000"/>
                </a:solidFill>
                <a:effectLst/>
                <a:uFillTx/>
                <a:latin typeface="+mn-lt"/>
                <a:ea typeface="+mn-ea"/>
                <a:cs typeface="+mn-cs"/>
                <a:sym typeface="Helvetica Neue"/>
              </a:rPr>
              <a:t>XX Samples</a:t>
            </a:r>
          </a:p>
        </p:txBody>
      </p:sp>
      <p:sp>
        <p:nvSpPr>
          <p:cNvPr id="22" name="TextBox 21">
            <a:extLst>
              <a:ext uri="{FF2B5EF4-FFF2-40B4-BE49-F238E27FC236}">
                <a16:creationId xmlns:a16="http://schemas.microsoft.com/office/drawing/2014/main" id="{B30DF65B-3572-9357-5FD4-F557CC5B4F8D}"/>
              </a:ext>
            </a:extLst>
          </p:cNvPr>
          <p:cNvSpPr txBox="1"/>
          <p:nvPr/>
        </p:nvSpPr>
        <p:spPr>
          <a:xfrm>
            <a:off x="7374403" y="3954830"/>
            <a:ext cx="28194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sng" strike="noStrike" cap="none" spc="0" normalizeH="0" baseline="0" dirty="0">
                <a:ln>
                  <a:noFill/>
                </a:ln>
                <a:solidFill>
                  <a:srgbClr val="000000"/>
                </a:solidFill>
                <a:effectLst/>
                <a:uFillTx/>
                <a:latin typeface="+mn-lt"/>
                <a:ea typeface="+mn-ea"/>
                <a:cs typeface="+mn-cs"/>
                <a:sym typeface="Helvetica Neue"/>
              </a:rPr>
              <a:t>XY Samples</a:t>
            </a:r>
          </a:p>
        </p:txBody>
      </p:sp>
      <p:sp>
        <p:nvSpPr>
          <p:cNvPr id="11" name="Rectangle: Rounded Corners 10">
            <a:extLst>
              <a:ext uri="{FF2B5EF4-FFF2-40B4-BE49-F238E27FC236}">
                <a16:creationId xmlns:a16="http://schemas.microsoft.com/office/drawing/2014/main" id="{16FC8812-C263-F3BC-5DF7-4B84D0D7DDEB}"/>
              </a:ext>
            </a:extLst>
          </p:cNvPr>
          <p:cNvSpPr/>
          <p:nvPr/>
        </p:nvSpPr>
        <p:spPr>
          <a:xfrm>
            <a:off x="4383767" y="6677915"/>
            <a:ext cx="767833" cy="772286"/>
          </a:xfrm>
          <a:prstGeom prst="roundRect">
            <a:avLst>
              <a:gd name="adj" fmla="val 11655"/>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Rounded Corners 11">
            <a:extLst>
              <a:ext uri="{FF2B5EF4-FFF2-40B4-BE49-F238E27FC236}">
                <a16:creationId xmlns:a16="http://schemas.microsoft.com/office/drawing/2014/main" id="{C193F122-BFC4-B871-8E9B-9BF1503D823B}"/>
              </a:ext>
            </a:extLst>
          </p:cNvPr>
          <p:cNvSpPr/>
          <p:nvPr/>
        </p:nvSpPr>
        <p:spPr>
          <a:xfrm>
            <a:off x="4362462" y="7526045"/>
            <a:ext cx="767833" cy="1797728"/>
          </a:xfrm>
          <a:prstGeom prst="roundRect">
            <a:avLst>
              <a:gd name="adj" fmla="val 11655"/>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Rounded Corners 12">
            <a:extLst>
              <a:ext uri="{FF2B5EF4-FFF2-40B4-BE49-F238E27FC236}">
                <a16:creationId xmlns:a16="http://schemas.microsoft.com/office/drawing/2014/main" id="{A27B2D26-60AA-C46E-9553-5BA568A6B21B}"/>
              </a:ext>
            </a:extLst>
          </p:cNvPr>
          <p:cNvSpPr/>
          <p:nvPr/>
        </p:nvSpPr>
        <p:spPr>
          <a:xfrm>
            <a:off x="8892705" y="6625363"/>
            <a:ext cx="767833" cy="772286"/>
          </a:xfrm>
          <a:prstGeom prst="roundRect">
            <a:avLst>
              <a:gd name="adj" fmla="val 11655"/>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Rounded Corners 13">
            <a:extLst>
              <a:ext uri="{FF2B5EF4-FFF2-40B4-BE49-F238E27FC236}">
                <a16:creationId xmlns:a16="http://schemas.microsoft.com/office/drawing/2014/main" id="{468ABB10-8887-C70B-B79D-F9540E3ADC15}"/>
              </a:ext>
            </a:extLst>
          </p:cNvPr>
          <p:cNvSpPr/>
          <p:nvPr/>
        </p:nvSpPr>
        <p:spPr>
          <a:xfrm>
            <a:off x="8892704" y="7506292"/>
            <a:ext cx="767833" cy="1797728"/>
          </a:xfrm>
          <a:prstGeom prst="roundRect">
            <a:avLst>
              <a:gd name="adj" fmla="val 11655"/>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Rounded Corners 14">
            <a:extLst>
              <a:ext uri="{FF2B5EF4-FFF2-40B4-BE49-F238E27FC236}">
                <a16:creationId xmlns:a16="http://schemas.microsoft.com/office/drawing/2014/main" id="{572DDA10-E73A-70AC-7343-8B90185E81CE}"/>
              </a:ext>
            </a:extLst>
          </p:cNvPr>
          <p:cNvSpPr/>
          <p:nvPr/>
        </p:nvSpPr>
        <p:spPr>
          <a:xfrm>
            <a:off x="7596004" y="5347789"/>
            <a:ext cx="781557" cy="274735"/>
          </a:xfrm>
          <a:prstGeom prst="roundRect">
            <a:avLst>
              <a:gd name="adj" fmla="val 11655"/>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Rectangle: Rounded Corners 17">
            <a:extLst>
              <a:ext uri="{FF2B5EF4-FFF2-40B4-BE49-F238E27FC236}">
                <a16:creationId xmlns:a16="http://schemas.microsoft.com/office/drawing/2014/main" id="{36CECF74-E5C0-54E7-7E70-0ADEAD86DDE0}"/>
              </a:ext>
            </a:extLst>
          </p:cNvPr>
          <p:cNvSpPr/>
          <p:nvPr/>
        </p:nvSpPr>
        <p:spPr>
          <a:xfrm>
            <a:off x="8885841" y="6625363"/>
            <a:ext cx="781557" cy="274735"/>
          </a:xfrm>
          <a:prstGeom prst="roundRect">
            <a:avLst>
              <a:gd name="adj" fmla="val 11655"/>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Rectangle: Rounded Corners 18">
            <a:extLst>
              <a:ext uri="{FF2B5EF4-FFF2-40B4-BE49-F238E27FC236}">
                <a16:creationId xmlns:a16="http://schemas.microsoft.com/office/drawing/2014/main" id="{7F1379D3-06B8-DCA5-A653-E09C3A709818}"/>
              </a:ext>
            </a:extLst>
          </p:cNvPr>
          <p:cNvSpPr/>
          <p:nvPr/>
        </p:nvSpPr>
        <p:spPr>
          <a:xfrm>
            <a:off x="3088502" y="5371475"/>
            <a:ext cx="781557" cy="274735"/>
          </a:xfrm>
          <a:prstGeom prst="roundRect">
            <a:avLst>
              <a:gd name="adj" fmla="val 11655"/>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Rectangle: Rounded Corners 22">
            <a:extLst>
              <a:ext uri="{FF2B5EF4-FFF2-40B4-BE49-F238E27FC236}">
                <a16:creationId xmlns:a16="http://schemas.microsoft.com/office/drawing/2014/main" id="{C0BC689B-EE92-B768-739F-8C5F749951BB}"/>
              </a:ext>
            </a:extLst>
          </p:cNvPr>
          <p:cNvSpPr/>
          <p:nvPr/>
        </p:nvSpPr>
        <p:spPr>
          <a:xfrm>
            <a:off x="4376904" y="6672747"/>
            <a:ext cx="781557" cy="274735"/>
          </a:xfrm>
          <a:prstGeom prst="roundRect">
            <a:avLst>
              <a:gd name="adj" fmla="val 11655"/>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Rectangle: Rounded Corners 23">
            <a:extLst>
              <a:ext uri="{FF2B5EF4-FFF2-40B4-BE49-F238E27FC236}">
                <a16:creationId xmlns:a16="http://schemas.microsoft.com/office/drawing/2014/main" id="{BD8CA8C0-9733-75D0-4DF9-4440A5EA41DB}"/>
              </a:ext>
            </a:extLst>
          </p:cNvPr>
          <p:cNvSpPr/>
          <p:nvPr/>
        </p:nvSpPr>
        <p:spPr>
          <a:xfrm>
            <a:off x="3101845" y="10779302"/>
            <a:ext cx="764404" cy="143065"/>
          </a:xfrm>
          <a:prstGeom prst="roundRect">
            <a:avLst>
              <a:gd name="adj" fmla="val 11655"/>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Rectangle: Rounded Corners 24">
            <a:extLst>
              <a:ext uri="{FF2B5EF4-FFF2-40B4-BE49-F238E27FC236}">
                <a16:creationId xmlns:a16="http://schemas.microsoft.com/office/drawing/2014/main" id="{6FE7940A-BEB2-CE07-3AC0-C0A8831A62A1}"/>
              </a:ext>
            </a:extLst>
          </p:cNvPr>
          <p:cNvSpPr/>
          <p:nvPr/>
        </p:nvSpPr>
        <p:spPr>
          <a:xfrm>
            <a:off x="4365474" y="9181808"/>
            <a:ext cx="764404" cy="143065"/>
          </a:xfrm>
          <a:prstGeom prst="roundRect">
            <a:avLst>
              <a:gd name="adj" fmla="val 11655"/>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Rectangle: Rounded Corners 25">
            <a:extLst>
              <a:ext uri="{FF2B5EF4-FFF2-40B4-BE49-F238E27FC236}">
                <a16:creationId xmlns:a16="http://schemas.microsoft.com/office/drawing/2014/main" id="{A5D54114-8184-A05F-156B-7D54E6EE0BCC}"/>
              </a:ext>
            </a:extLst>
          </p:cNvPr>
          <p:cNvSpPr/>
          <p:nvPr/>
        </p:nvSpPr>
        <p:spPr>
          <a:xfrm>
            <a:off x="7613157" y="10747718"/>
            <a:ext cx="764404" cy="143065"/>
          </a:xfrm>
          <a:prstGeom prst="roundRect">
            <a:avLst>
              <a:gd name="adj" fmla="val 11655"/>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7" name="Rectangle: Rounded Corners 26">
            <a:extLst>
              <a:ext uri="{FF2B5EF4-FFF2-40B4-BE49-F238E27FC236}">
                <a16:creationId xmlns:a16="http://schemas.microsoft.com/office/drawing/2014/main" id="{72056E32-5D5B-A1D2-461B-F1F3A0281CC3}"/>
              </a:ext>
            </a:extLst>
          </p:cNvPr>
          <p:cNvSpPr/>
          <p:nvPr/>
        </p:nvSpPr>
        <p:spPr>
          <a:xfrm>
            <a:off x="8885841" y="9170374"/>
            <a:ext cx="764404" cy="143065"/>
          </a:xfrm>
          <a:prstGeom prst="roundRect">
            <a:avLst>
              <a:gd name="adj" fmla="val 11655"/>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04CC5CBD-60A6-A85E-3BCA-E5ED392E62FD}"/>
              </a:ext>
            </a:extLst>
          </p:cNvPr>
          <p:cNvSpPr/>
          <p:nvPr/>
        </p:nvSpPr>
        <p:spPr>
          <a:xfrm>
            <a:off x="5323114" y="6106886"/>
            <a:ext cx="781557" cy="336368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9" name="Rectangle 28">
            <a:extLst>
              <a:ext uri="{FF2B5EF4-FFF2-40B4-BE49-F238E27FC236}">
                <a16:creationId xmlns:a16="http://schemas.microsoft.com/office/drawing/2014/main" id="{21222DF9-B824-0704-B3DE-D781D0F8C3CD}"/>
              </a:ext>
            </a:extLst>
          </p:cNvPr>
          <p:cNvSpPr/>
          <p:nvPr/>
        </p:nvSpPr>
        <p:spPr>
          <a:xfrm>
            <a:off x="9920217" y="6379029"/>
            <a:ext cx="781557" cy="336368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9745903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Karyotype-specific alignment</a:t>
            </a:r>
            <a:endParaRPr dirty="0"/>
          </a:p>
        </p:txBody>
      </p:sp>
      <p:sp>
        <p:nvSpPr>
          <p:cNvPr id="338" name="Fewer false heterozygous variants from GRCh38 collapsed duplications"/>
          <p:cNvSpPr txBox="1"/>
          <p:nvPr/>
        </p:nvSpPr>
        <p:spPr>
          <a:xfrm>
            <a:off x="3061511" y="2385692"/>
            <a:ext cx="7328986" cy="79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marL="635000" indent="-635000" algn="l">
              <a:buSzPct val="123000"/>
              <a:buChar char="•"/>
              <a:defRPr sz="4500">
                <a:solidFill>
                  <a:srgbClr val="000000"/>
                </a:solidFill>
              </a:defRPr>
            </a:lvl1pPr>
          </a:lstStyle>
          <a:p>
            <a:pPr marL="0" indent="0">
              <a:spcBef>
                <a:spcPts val="2500"/>
              </a:spcBef>
              <a:buNone/>
            </a:pPr>
            <a:r>
              <a:rPr lang="en-US" dirty="0"/>
              <a:t>Used </a:t>
            </a:r>
            <a:r>
              <a:rPr lang="en-US" b="1" dirty="0" err="1"/>
              <a:t>XYalign</a:t>
            </a:r>
            <a:r>
              <a:rPr lang="en-US" dirty="0"/>
              <a:t> for alignment</a:t>
            </a:r>
          </a:p>
        </p:txBody>
      </p:sp>
      <p:sp>
        <p:nvSpPr>
          <p:cNvPr id="21" name="Byrska-Bishop et al., 2021, bioRxiv. High coverage whole genome sequencing of the expanded 1000 Genomes Project cohort including 602 trios.">
            <a:extLst>
              <a:ext uri="{FF2B5EF4-FFF2-40B4-BE49-F238E27FC236}">
                <a16:creationId xmlns:a16="http://schemas.microsoft.com/office/drawing/2014/main" id="{114E58CC-0519-D1C2-88F0-CB1682D77771}"/>
              </a:ext>
            </a:extLst>
          </p:cNvPr>
          <p:cNvSpPr txBox="1"/>
          <p:nvPr/>
        </p:nvSpPr>
        <p:spPr>
          <a:xfrm>
            <a:off x="361621" y="12464372"/>
            <a:ext cx="23470643"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lang="en-US" dirty="0"/>
              <a:t>Webster, T. H., et al., 2019, </a:t>
            </a:r>
            <a:r>
              <a:rPr lang="en-US" i="1" dirty="0" err="1"/>
              <a:t>GigaScience</a:t>
            </a:r>
            <a:r>
              <a:rPr lang="en-US" dirty="0"/>
              <a:t>.</a:t>
            </a:r>
            <a:br>
              <a:rPr lang="en-US" dirty="0"/>
            </a:br>
            <a:r>
              <a:rPr lang="en-US" dirty="0"/>
              <a:t>Identifying, understanding, and correcting technical artifacts on the sex chromosomes in next-generation sequencing data.</a:t>
            </a:r>
          </a:p>
        </p:txBody>
      </p:sp>
      <p:grpSp>
        <p:nvGrpSpPr>
          <p:cNvPr id="4" name="Group 3">
            <a:extLst>
              <a:ext uri="{FF2B5EF4-FFF2-40B4-BE49-F238E27FC236}">
                <a16:creationId xmlns:a16="http://schemas.microsoft.com/office/drawing/2014/main" id="{82ACDBA7-3AF8-164D-EE89-9E625A213ED3}"/>
              </a:ext>
            </a:extLst>
          </p:cNvPr>
          <p:cNvGrpSpPr/>
          <p:nvPr/>
        </p:nvGrpSpPr>
        <p:grpSpPr>
          <a:xfrm>
            <a:off x="2261409" y="3954830"/>
            <a:ext cx="8612653" cy="7838097"/>
            <a:chOff x="887913" y="3954830"/>
            <a:chExt cx="8612653" cy="7838097"/>
          </a:xfrm>
        </p:grpSpPr>
        <p:pic>
          <p:nvPicPr>
            <p:cNvPr id="5" name="Picture 4">
              <a:extLst>
                <a:ext uri="{FF2B5EF4-FFF2-40B4-BE49-F238E27FC236}">
                  <a16:creationId xmlns:a16="http://schemas.microsoft.com/office/drawing/2014/main" id="{E6D1BFC9-5C55-2214-3EA9-07D576151BC3}"/>
                </a:ext>
              </a:extLst>
            </p:cNvPr>
            <p:cNvPicPr>
              <a:picLocks noChangeAspect="1"/>
            </p:cNvPicPr>
            <p:nvPr/>
          </p:nvPicPr>
          <p:blipFill rotWithShape="1">
            <a:blip r:embed="rId3"/>
            <a:srcRect l="5541" t="52632" r="66995"/>
            <a:stretch/>
          </p:blipFill>
          <p:spPr>
            <a:xfrm>
              <a:off x="887913" y="4718992"/>
              <a:ext cx="4179917" cy="6402492"/>
            </a:xfrm>
            <a:prstGeom prst="rect">
              <a:avLst/>
            </a:prstGeom>
          </p:spPr>
        </p:pic>
        <p:sp>
          <p:nvSpPr>
            <p:cNvPr id="16" name="TextBox 15">
              <a:extLst>
                <a:ext uri="{FF2B5EF4-FFF2-40B4-BE49-F238E27FC236}">
                  <a16:creationId xmlns:a16="http://schemas.microsoft.com/office/drawing/2014/main" id="{663CD814-6E78-B21F-2A00-705A8E0CED77}"/>
                </a:ext>
              </a:extLst>
            </p:cNvPr>
            <p:cNvSpPr txBox="1"/>
            <p:nvPr/>
          </p:nvSpPr>
          <p:spPr>
            <a:xfrm>
              <a:off x="887913" y="11413336"/>
              <a:ext cx="47978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1800" dirty="0"/>
                <a:t>Adapted from Olney, K. C., et al. (2020) </a:t>
              </a:r>
              <a:r>
                <a:rPr lang="en-US" sz="1800" i="1" dirty="0"/>
                <a:t>BMC</a:t>
              </a:r>
              <a:endParaRPr kumimoji="0" lang="en-US" sz="18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20" name="Picture 19">
              <a:extLst>
                <a:ext uri="{FF2B5EF4-FFF2-40B4-BE49-F238E27FC236}">
                  <a16:creationId xmlns:a16="http://schemas.microsoft.com/office/drawing/2014/main" id="{C8641513-FD84-714C-0726-4B0962D21BA2}"/>
                </a:ext>
              </a:extLst>
            </p:cNvPr>
            <p:cNvPicPr>
              <a:picLocks noChangeAspect="1"/>
            </p:cNvPicPr>
            <p:nvPr/>
          </p:nvPicPr>
          <p:blipFill rotWithShape="1">
            <a:blip r:embed="rId3"/>
            <a:srcRect l="72347" t="52891" r="189" b="-259"/>
            <a:stretch/>
          </p:blipFill>
          <p:spPr>
            <a:xfrm>
              <a:off x="5320649" y="4718992"/>
              <a:ext cx="4179917" cy="6402492"/>
            </a:xfrm>
            <a:prstGeom prst="rect">
              <a:avLst/>
            </a:prstGeom>
          </p:spPr>
        </p:pic>
        <p:sp>
          <p:nvSpPr>
            <p:cNvPr id="2" name="TextBox 1">
              <a:extLst>
                <a:ext uri="{FF2B5EF4-FFF2-40B4-BE49-F238E27FC236}">
                  <a16:creationId xmlns:a16="http://schemas.microsoft.com/office/drawing/2014/main" id="{EC9FF8CF-3C9D-5942-3C30-2210C6A4FA41}"/>
                </a:ext>
              </a:extLst>
            </p:cNvPr>
            <p:cNvSpPr txBox="1"/>
            <p:nvPr/>
          </p:nvSpPr>
          <p:spPr>
            <a:xfrm>
              <a:off x="1568171" y="3954830"/>
              <a:ext cx="28194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sng" strike="noStrike" cap="none" spc="0" normalizeH="0" baseline="0" dirty="0">
                  <a:ln>
                    <a:noFill/>
                  </a:ln>
                  <a:solidFill>
                    <a:srgbClr val="000000"/>
                  </a:solidFill>
                  <a:effectLst/>
                  <a:uFillTx/>
                  <a:latin typeface="+mn-lt"/>
                  <a:ea typeface="+mn-ea"/>
                  <a:cs typeface="+mn-cs"/>
                  <a:sym typeface="Helvetica Neue"/>
                </a:rPr>
                <a:t>XX Samples</a:t>
              </a:r>
            </a:p>
          </p:txBody>
        </p:sp>
        <p:sp>
          <p:nvSpPr>
            <p:cNvPr id="22" name="TextBox 21">
              <a:extLst>
                <a:ext uri="{FF2B5EF4-FFF2-40B4-BE49-F238E27FC236}">
                  <a16:creationId xmlns:a16="http://schemas.microsoft.com/office/drawing/2014/main" id="{B30DF65B-3572-9357-5FD4-F557CC5B4F8D}"/>
                </a:ext>
              </a:extLst>
            </p:cNvPr>
            <p:cNvSpPr txBox="1"/>
            <p:nvPr/>
          </p:nvSpPr>
          <p:spPr>
            <a:xfrm>
              <a:off x="6000907" y="3954830"/>
              <a:ext cx="28194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sng" strike="noStrike" cap="none" spc="0" normalizeH="0" baseline="0" dirty="0">
                  <a:ln>
                    <a:noFill/>
                  </a:ln>
                  <a:solidFill>
                    <a:srgbClr val="000000"/>
                  </a:solidFill>
                  <a:effectLst/>
                  <a:uFillTx/>
                  <a:latin typeface="+mn-lt"/>
                  <a:ea typeface="+mn-ea"/>
                  <a:cs typeface="+mn-cs"/>
                  <a:sym typeface="Helvetica Neue"/>
                </a:rPr>
                <a:t>XY Samples</a:t>
              </a:r>
            </a:p>
          </p:txBody>
        </p:sp>
      </p:grpSp>
    </p:spTree>
    <p:extLst>
      <p:ext uri="{BB962C8B-B14F-4D97-AF65-F5344CB8AC3E}">
        <p14:creationId xmlns:p14="http://schemas.microsoft.com/office/powerpoint/2010/main" val="35598467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Karyotype-specific alignment</a:t>
            </a:r>
            <a:endParaRPr dirty="0"/>
          </a:p>
        </p:txBody>
      </p:sp>
      <p:sp>
        <p:nvSpPr>
          <p:cNvPr id="338" name="Fewer false heterozygous variants from GRCh38 collapsed duplications"/>
          <p:cNvSpPr txBox="1"/>
          <p:nvPr/>
        </p:nvSpPr>
        <p:spPr>
          <a:xfrm>
            <a:off x="3061511" y="2385692"/>
            <a:ext cx="7328986" cy="79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marL="635000" indent="-635000" algn="l">
              <a:buSzPct val="123000"/>
              <a:buChar char="•"/>
              <a:defRPr sz="4500">
                <a:solidFill>
                  <a:srgbClr val="000000"/>
                </a:solidFill>
              </a:defRPr>
            </a:lvl1pPr>
          </a:lstStyle>
          <a:p>
            <a:pPr marL="0" indent="0">
              <a:spcBef>
                <a:spcPts val="2500"/>
              </a:spcBef>
              <a:buNone/>
            </a:pPr>
            <a:r>
              <a:rPr lang="en-US" dirty="0"/>
              <a:t>Used </a:t>
            </a:r>
            <a:r>
              <a:rPr lang="en-US" b="1" dirty="0" err="1"/>
              <a:t>XYalign</a:t>
            </a:r>
            <a:r>
              <a:rPr lang="en-US" dirty="0"/>
              <a:t> for alignment</a:t>
            </a:r>
          </a:p>
        </p:txBody>
      </p:sp>
      <p:grpSp>
        <p:nvGrpSpPr>
          <p:cNvPr id="7" name="Group">
            <a:extLst>
              <a:ext uri="{FF2B5EF4-FFF2-40B4-BE49-F238E27FC236}">
                <a16:creationId xmlns:a16="http://schemas.microsoft.com/office/drawing/2014/main" id="{6D636844-916A-D845-66BB-E2BF75945D1A}"/>
              </a:ext>
            </a:extLst>
          </p:cNvPr>
          <p:cNvGrpSpPr/>
          <p:nvPr/>
        </p:nvGrpSpPr>
        <p:grpSpPr>
          <a:xfrm>
            <a:off x="14190199" y="10160790"/>
            <a:ext cx="4768913" cy="1966396"/>
            <a:chOff x="102919" y="-74031"/>
            <a:chExt cx="4768911" cy="1966395"/>
          </a:xfrm>
        </p:grpSpPr>
        <p:pic>
          <p:nvPicPr>
            <p:cNvPr id="8" name="Image" descr="Image">
              <a:extLst>
                <a:ext uri="{FF2B5EF4-FFF2-40B4-BE49-F238E27FC236}">
                  <a16:creationId xmlns:a16="http://schemas.microsoft.com/office/drawing/2014/main" id="{FB49D087-47F1-4F0A-AE16-D3F408E5E9D1}"/>
                </a:ext>
              </a:extLst>
            </p:cNvPr>
            <p:cNvPicPr>
              <a:picLocks noChangeAspect="1"/>
            </p:cNvPicPr>
            <p:nvPr/>
          </p:nvPicPr>
          <p:blipFill>
            <a:blip r:embed="rId3"/>
            <a:stretch>
              <a:fillRect/>
            </a:stretch>
          </p:blipFill>
          <p:spPr>
            <a:xfrm>
              <a:off x="102919" y="-74031"/>
              <a:ext cx="1966395" cy="1966395"/>
            </a:xfrm>
            <a:prstGeom prst="rect">
              <a:avLst/>
            </a:prstGeom>
            <a:ln w="12700" cap="flat">
              <a:noFill/>
              <a:miter lim="400000"/>
            </a:ln>
            <a:effectLst/>
          </p:spPr>
        </p:pic>
        <p:sp>
          <p:nvSpPr>
            <p:cNvPr id="9" name="Samantha Zarate">
              <a:extLst>
                <a:ext uri="{FF2B5EF4-FFF2-40B4-BE49-F238E27FC236}">
                  <a16:creationId xmlns:a16="http://schemas.microsoft.com/office/drawing/2014/main" id="{136A005D-A55B-90AD-612D-0E1BEAB5D89B}"/>
                </a:ext>
              </a:extLst>
            </p:cNvPr>
            <p:cNvSpPr txBox="1"/>
            <p:nvPr/>
          </p:nvSpPr>
          <p:spPr>
            <a:xfrm>
              <a:off x="2126189" y="331693"/>
              <a:ext cx="2745641" cy="13030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Samantha Zarate</a:t>
              </a:r>
            </a:p>
          </p:txBody>
        </p:sp>
      </p:grpSp>
      <p:sp>
        <p:nvSpPr>
          <p:cNvPr id="21" name="Byrska-Bishop et al., 2021, bioRxiv. High coverage whole genome sequencing of the expanded 1000 Genomes Project cohort including 602 trios.">
            <a:extLst>
              <a:ext uri="{FF2B5EF4-FFF2-40B4-BE49-F238E27FC236}">
                <a16:creationId xmlns:a16="http://schemas.microsoft.com/office/drawing/2014/main" id="{114E58CC-0519-D1C2-88F0-CB1682D77771}"/>
              </a:ext>
            </a:extLst>
          </p:cNvPr>
          <p:cNvSpPr txBox="1"/>
          <p:nvPr/>
        </p:nvSpPr>
        <p:spPr>
          <a:xfrm>
            <a:off x="361621" y="12464372"/>
            <a:ext cx="23470643"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lang="en-US" dirty="0"/>
              <a:t>Webster, T. H., et al., 2019, </a:t>
            </a:r>
            <a:r>
              <a:rPr lang="en-US" i="1" dirty="0" err="1"/>
              <a:t>GigaScience</a:t>
            </a:r>
            <a:r>
              <a:rPr lang="en-US" dirty="0"/>
              <a:t>.</a:t>
            </a:r>
            <a:br>
              <a:rPr lang="en-US" dirty="0"/>
            </a:br>
            <a:r>
              <a:rPr lang="en-US" dirty="0"/>
              <a:t>Identifying, understanding, and correcting technical artifacts on the sex chromosomes in next-generation sequencing data.</a:t>
            </a:r>
          </a:p>
        </p:txBody>
      </p:sp>
      <p:sp>
        <p:nvSpPr>
          <p:cNvPr id="29" name="Fewer false heterozygous variants from GRCh38 collapsed duplications">
            <a:extLst>
              <a:ext uri="{FF2B5EF4-FFF2-40B4-BE49-F238E27FC236}">
                <a16:creationId xmlns:a16="http://schemas.microsoft.com/office/drawing/2014/main" id="{42B94593-40DE-15C2-72F1-9C2F34AA2952}"/>
              </a:ext>
            </a:extLst>
          </p:cNvPr>
          <p:cNvSpPr txBox="1"/>
          <p:nvPr/>
        </p:nvSpPr>
        <p:spPr>
          <a:xfrm>
            <a:off x="14190199" y="2465759"/>
            <a:ext cx="7010400" cy="7335341"/>
          </a:xfrm>
          <a:prstGeom prst="rect">
            <a:avLst/>
          </a:prstGeom>
          <a:ln w="28575">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8640" tIns="365760" rIns="548640" bIns="365760" numCol="1" anchor="ctr">
            <a:spAutoFit/>
          </a:bodyPr>
          <a:lstStyle>
            <a:lvl1pPr marL="635000" indent="-635000" algn="l">
              <a:buSzPct val="123000"/>
              <a:buChar char="•"/>
              <a:defRPr sz="4500">
                <a:solidFill>
                  <a:srgbClr val="000000"/>
                </a:solidFill>
              </a:defRPr>
            </a:lvl1pPr>
          </a:lstStyle>
          <a:p>
            <a:pPr marL="0" indent="0" algn="just">
              <a:spcBef>
                <a:spcPts val="2500"/>
              </a:spcBef>
              <a:buNone/>
            </a:pPr>
            <a:r>
              <a:rPr lang="en-US" u="sng" dirty="0"/>
              <a:t>Variant Calling Pipeline</a:t>
            </a:r>
          </a:p>
          <a:p>
            <a:pPr marL="822960" indent="-571500" algn="just">
              <a:spcBef>
                <a:spcPts val="2500"/>
              </a:spcBef>
            </a:pPr>
            <a:r>
              <a:rPr lang="en-US" dirty="0"/>
              <a:t>XX samples</a:t>
            </a:r>
          </a:p>
          <a:p>
            <a:pPr marL="1463040" indent="-571500" algn="just">
              <a:spcBef>
                <a:spcPts val="1200"/>
              </a:spcBef>
              <a:buFont typeface="Courier New" panose="02070309020205020404" pitchFamily="49" charset="0"/>
              <a:buChar char="o"/>
            </a:pPr>
            <a:r>
              <a:rPr lang="en-US" sz="3200" dirty="0" err="1"/>
              <a:t>chrX</a:t>
            </a:r>
            <a:r>
              <a:rPr lang="en-US" sz="3200" dirty="0"/>
              <a:t>: diploid</a:t>
            </a:r>
          </a:p>
          <a:p>
            <a:pPr marL="1463040" indent="-571500" algn="just">
              <a:spcBef>
                <a:spcPts val="1200"/>
              </a:spcBef>
              <a:buFont typeface="Courier New" panose="02070309020205020404" pitchFamily="49" charset="0"/>
              <a:buChar char="o"/>
            </a:pPr>
            <a:r>
              <a:rPr lang="en-US" sz="3200" dirty="0" err="1"/>
              <a:t>chrY</a:t>
            </a:r>
            <a:r>
              <a:rPr lang="en-US" sz="3200" dirty="0"/>
              <a:t>: hard masked</a:t>
            </a:r>
          </a:p>
          <a:p>
            <a:pPr marL="822960" indent="-571500" algn="just">
              <a:spcBef>
                <a:spcPts val="2500"/>
              </a:spcBef>
            </a:pPr>
            <a:r>
              <a:rPr lang="en-US" dirty="0"/>
              <a:t>XY samples:</a:t>
            </a:r>
          </a:p>
          <a:p>
            <a:pPr marL="1463040" indent="-571500" algn="just">
              <a:spcBef>
                <a:spcPts val="1200"/>
              </a:spcBef>
              <a:buFont typeface="Courier New" panose="02070309020205020404" pitchFamily="49" charset="0"/>
              <a:buChar char="o"/>
            </a:pPr>
            <a:r>
              <a:rPr lang="en-US" sz="3200" dirty="0" err="1"/>
              <a:t>chrX</a:t>
            </a:r>
            <a:r>
              <a:rPr lang="en-US" sz="3200" dirty="0"/>
              <a:t> PAR: diploid</a:t>
            </a:r>
          </a:p>
          <a:p>
            <a:pPr marL="1463040" indent="-571500" algn="just">
              <a:spcBef>
                <a:spcPts val="1200"/>
              </a:spcBef>
              <a:buFont typeface="Courier New" panose="02070309020205020404" pitchFamily="49" charset="0"/>
              <a:buChar char="o"/>
            </a:pPr>
            <a:r>
              <a:rPr lang="en-US" sz="3200" dirty="0" err="1"/>
              <a:t>chrX</a:t>
            </a:r>
            <a:r>
              <a:rPr lang="en-US" sz="3200" dirty="0"/>
              <a:t> non-PAR: haploid</a:t>
            </a:r>
          </a:p>
          <a:p>
            <a:pPr marL="1463040" indent="-571500" algn="just">
              <a:spcBef>
                <a:spcPts val="1200"/>
              </a:spcBef>
              <a:buFont typeface="Courier New" panose="02070309020205020404" pitchFamily="49" charset="0"/>
              <a:buChar char="o"/>
            </a:pPr>
            <a:r>
              <a:rPr lang="en-US" sz="3200" dirty="0" err="1"/>
              <a:t>chrY</a:t>
            </a:r>
            <a:r>
              <a:rPr lang="en-US" sz="3200" dirty="0"/>
              <a:t> non-PAR: haploid</a:t>
            </a:r>
          </a:p>
          <a:p>
            <a:pPr marL="1463040" indent="-571500" algn="just">
              <a:spcBef>
                <a:spcPts val="1200"/>
              </a:spcBef>
              <a:buFont typeface="Courier New" panose="02070309020205020404" pitchFamily="49" charset="0"/>
              <a:buChar char="o"/>
            </a:pPr>
            <a:r>
              <a:rPr lang="en-US" sz="3200" dirty="0" err="1"/>
              <a:t>chrY</a:t>
            </a:r>
            <a:r>
              <a:rPr lang="en-US" sz="3200" dirty="0"/>
              <a:t> PAR: hard masked</a:t>
            </a:r>
          </a:p>
        </p:txBody>
      </p:sp>
      <p:grpSp>
        <p:nvGrpSpPr>
          <p:cNvPr id="4" name="Group 3">
            <a:extLst>
              <a:ext uri="{FF2B5EF4-FFF2-40B4-BE49-F238E27FC236}">
                <a16:creationId xmlns:a16="http://schemas.microsoft.com/office/drawing/2014/main" id="{82ACDBA7-3AF8-164D-EE89-9E625A213ED3}"/>
              </a:ext>
            </a:extLst>
          </p:cNvPr>
          <p:cNvGrpSpPr/>
          <p:nvPr/>
        </p:nvGrpSpPr>
        <p:grpSpPr>
          <a:xfrm>
            <a:off x="2261409" y="3954830"/>
            <a:ext cx="8612653" cy="7838097"/>
            <a:chOff x="887913" y="3954830"/>
            <a:chExt cx="8612653" cy="7838097"/>
          </a:xfrm>
        </p:grpSpPr>
        <p:pic>
          <p:nvPicPr>
            <p:cNvPr id="5" name="Picture 4">
              <a:extLst>
                <a:ext uri="{FF2B5EF4-FFF2-40B4-BE49-F238E27FC236}">
                  <a16:creationId xmlns:a16="http://schemas.microsoft.com/office/drawing/2014/main" id="{E6D1BFC9-5C55-2214-3EA9-07D576151BC3}"/>
                </a:ext>
              </a:extLst>
            </p:cNvPr>
            <p:cNvPicPr>
              <a:picLocks noChangeAspect="1"/>
            </p:cNvPicPr>
            <p:nvPr/>
          </p:nvPicPr>
          <p:blipFill rotWithShape="1">
            <a:blip r:embed="rId4"/>
            <a:srcRect l="5541" t="52632" r="66995"/>
            <a:stretch/>
          </p:blipFill>
          <p:spPr>
            <a:xfrm>
              <a:off x="887913" y="4718992"/>
              <a:ext cx="4179917" cy="6402492"/>
            </a:xfrm>
            <a:prstGeom prst="rect">
              <a:avLst/>
            </a:prstGeom>
          </p:spPr>
        </p:pic>
        <p:sp>
          <p:nvSpPr>
            <p:cNvPr id="16" name="TextBox 15">
              <a:extLst>
                <a:ext uri="{FF2B5EF4-FFF2-40B4-BE49-F238E27FC236}">
                  <a16:creationId xmlns:a16="http://schemas.microsoft.com/office/drawing/2014/main" id="{663CD814-6E78-B21F-2A00-705A8E0CED77}"/>
                </a:ext>
              </a:extLst>
            </p:cNvPr>
            <p:cNvSpPr txBox="1"/>
            <p:nvPr/>
          </p:nvSpPr>
          <p:spPr>
            <a:xfrm>
              <a:off x="887913" y="11413336"/>
              <a:ext cx="4797878"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1800" dirty="0"/>
                <a:t>Adapted from Olney, K. C., et al. (2020) </a:t>
              </a:r>
              <a:r>
                <a:rPr lang="en-US" sz="1800" i="1" dirty="0"/>
                <a:t>BMC</a:t>
              </a:r>
              <a:endParaRPr kumimoji="0" lang="en-US" sz="18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20" name="Picture 19">
              <a:extLst>
                <a:ext uri="{FF2B5EF4-FFF2-40B4-BE49-F238E27FC236}">
                  <a16:creationId xmlns:a16="http://schemas.microsoft.com/office/drawing/2014/main" id="{C8641513-FD84-714C-0726-4B0962D21BA2}"/>
                </a:ext>
              </a:extLst>
            </p:cNvPr>
            <p:cNvPicPr>
              <a:picLocks noChangeAspect="1"/>
            </p:cNvPicPr>
            <p:nvPr/>
          </p:nvPicPr>
          <p:blipFill rotWithShape="1">
            <a:blip r:embed="rId4"/>
            <a:srcRect l="72347" t="52891" r="189" b="-259"/>
            <a:stretch/>
          </p:blipFill>
          <p:spPr>
            <a:xfrm>
              <a:off x="5320649" y="4718992"/>
              <a:ext cx="4179917" cy="6402492"/>
            </a:xfrm>
            <a:prstGeom prst="rect">
              <a:avLst/>
            </a:prstGeom>
          </p:spPr>
        </p:pic>
        <p:sp>
          <p:nvSpPr>
            <p:cNvPr id="2" name="TextBox 1">
              <a:extLst>
                <a:ext uri="{FF2B5EF4-FFF2-40B4-BE49-F238E27FC236}">
                  <a16:creationId xmlns:a16="http://schemas.microsoft.com/office/drawing/2014/main" id="{EC9FF8CF-3C9D-5942-3C30-2210C6A4FA41}"/>
                </a:ext>
              </a:extLst>
            </p:cNvPr>
            <p:cNvSpPr txBox="1"/>
            <p:nvPr/>
          </p:nvSpPr>
          <p:spPr>
            <a:xfrm>
              <a:off x="1568171" y="3954830"/>
              <a:ext cx="28194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sng" strike="noStrike" cap="none" spc="0" normalizeH="0" baseline="0" dirty="0">
                  <a:ln>
                    <a:noFill/>
                  </a:ln>
                  <a:solidFill>
                    <a:srgbClr val="000000"/>
                  </a:solidFill>
                  <a:effectLst/>
                  <a:uFillTx/>
                  <a:latin typeface="+mn-lt"/>
                  <a:ea typeface="+mn-ea"/>
                  <a:cs typeface="+mn-cs"/>
                  <a:sym typeface="Helvetica Neue"/>
                </a:rPr>
                <a:t>XX Samples</a:t>
              </a:r>
            </a:p>
          </p:txBody>
        </p:sp>
        <p:sp>
          <p:nvSpPr>
            <p:cNvPr id="22" name="TextBox 21">
              <a:extLst>
                <a:ext uri="{FF2B5EF4-FFF2-40B4-BE49-F238E27FC236}">
                  <a16:creationId xmlns:a16="http://schemas.microsoft.com/office/drawing/2014/main" id="{B30DF65B-3572-9357-5FD4-F557CC5B4F8D}"/>
                </a:ext>
              </a:extLst>
            </p:cNvPr>
            <p:cNvSpPr txBox="1"/>
            <p:nvPr/>
          </p:nvSpPr>
          <p:spPr>
            <a:xfrm>
              <a:off x="6000907" y="3954830"/>
              <a:ext cx="28194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sng" strike="noStrike" cap="none" spc="0" normalizeH="0" baseline="0" dirty="0">
                  <a:ln>
                    <a:noFill/>
                  </a:ln>
                  <a:solidFill>
                    <a:srgbClr val="000000"/>
                  </a:solidFill>
                  <a:effectLst/>
                  <a:uFillTx/>
                  <a:latin typeface="+mn-lt"/>
                  <a:ea typeface="+mn-ea"/>
                  <a:cs typeface="+mn-cs"/>
                  <a:sym typeface="Helvetica Neue"/>
                </a:rPr>
                <a:t>XY Samples</a:t>
              </a:r>
            </a:p>
          </p:txBody>
        </p:sp>
      </p:grpSp>
    </p:spTree>
    <p:extLst>
      <p:ext uri="{BB962C8B-B14F-4D97-AF65-F5344CB8AC3E}">
        <p14:creationId xmlns:p14="http://schemas.microsoft.com/office/powerpoint/2010/main" val="408902010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F02C5820-40C2-732E-518E-14EAC9A636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072" y="1647428"/>
            <a:ext cx="14618439" cy="10963829"/>
          </a:xfrm>
          <a:prstGeom prst="rect">
            <a:avLst/>
          </a:prstGeom>
        </p:spPr>
      </p:pic>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Karyotype-specific alignment elucidates PAR genotypes</a:t>
            </a:r>
            <a:endParaRPr dirty="0"/>
          </a:p>
        </p:txBody>
      </p:sp>
      <p:grpSp>
        <p:nvGrpSpPr>
          <p:cNvPr id="7" name="Group">
            <a:extLst>
              <a:ext uri="{FF2B5EF4-FFF2-40B4-BE49-F238E27FC236}">
                <a16:creationId xmlns:a16="http://schemas.microsoft.com/office/drawing/2014/main" id="{6D636844-916A-D845-66BB-E2BF75945D1A}"/>
              </a:ext>
            </a:extLst>
          </p:cNvPr>
          <p:cNvGrpSpPr/>
          <p:nvPr/>
        </p:nvGrpSpPr>
        <p:grpSpPr>
          <a:xfrm>
            <a:off x="18960434" y="9959019"/>
            <a:ext cx="4871830" cy="1966395"/>
            <a:chOff x="0" y="0"/>
            <a:chExt cx="4871829" cy="1966394"/>
          </a:xfrm>
        </p:grpSpPr>
        <p:pic>
          <p:nvPicPr>
            <p:cNvPr id="8" name="Image" descr="Image">
              <a:extLst>
                <a:ext uri="{FF2B5EF4-FFF2-40B4-BE49-F238E27FC236}">
                  <a16:creationId xmlns:a16="http://schemas.microsoft.com/office/drawing/2014/main" id="{FB49D087-47F1-4F0A-AE16-D3F408E5E9D1}"/>
                </a:ext>
              </a:extLst>
            </p:cNvPr>
            <p:cNvPicPr>
              <a:picLocks noChangeAspect="1"/>
            </p:cNvPicPr>
            <p:nvPr/>
          </p:nvPicPr>
          <p:blipFill>
            <a:blip r:embed="rId5"/>
            <a:stretch>
              <a:fillRect/>
            </a:stretch>
          </p:blipFill>
          <p:spPr>
            <a:xfrm>
              <a:off x="0" y="0"/>
              <a:ext cx="1966395" cy="1966395"/>
            </a:xfrm>
            <a:prstGeom prst="rect">
              <a:avLst/>
            </a:prstGeom>
            <a:ln w="12700" cap="flat">
              <a:noFill/>
              <a:miter lim="400000"/>
            </a:ln>
            <a:effectLst/>
          </p:spPr>
        </p:pic>
        <p:sp>
          <p:nvSpPr>
            <p:cNvPr id="9" name="Samantha Zarate">
              <a:extLst>
                <a:ext uri="{FF2B5EF4-FFF2-40B4-BE49-F238E27FC236}">
                  <a16:creationId xmlns:a16="http://schemas.microsoft.com/office/drawing/2014/main" id="{136A005D-A55B-90AD-612D-0E1BEAB5D89B}"/>
                </a:ext>
              </a:extLst>
            </p:cNvPr>
            <p:cNvSpPr txBox="1"/>
            <p:nvPr/>
          </p:nvSpPr>
          <p:spPr>
            <a:xfrm>
              <a:off x="2126189" y="331693"/>
              <a:ext cx="2745641" cy="13030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sp>
        <p:nvSpPr>
          <p:cNvPr id="21" name="Byrska-Bishop et al., 2021, bioRxiv. High coverage whole genome sequencing of the expanded 1000 Genomes Project cohort including 602 trios.">
            <a:extLst>
              <a:ext uri="{FF2B5EF4-FFF2-40B4-BE49-F238E27FC236}">
                <a16:creationId xmlns:a16="http://schemas.microsoft.com/office/drawing/2014/main" id="{114E58CC-0519-D1C2-88F0-CB1682D77771}"/>
              </a:ext>
            </a:extLst>
          </p:cNvPr>
          <p:cNvSpPr txBox="1"/>
          <p:nvPr/>
        </p:nvSpPr>
        <p:spPr>
          <a:xfrm>
            <a:off x="361621" y="12464372"/>
            <a:ext cx="23470643"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lang="en-US" dirty="0"/>
              <a:t>Webster, T. H., et al., 2019, </a:t>
            </a:r>
            <a:r>
              <a:rPr lang="en-US" i="1" dirty="0" err="1"/>
              <a:t>GigaScience</a:t>
            </a:r>
            <a:r>
              <a:rPr lang="en-US" dirty="0"/>
              <a:t>.</a:t>
            </a:r>
            <a:br>
              <a:rPr lang="en-US" dirty="0"/>
            </a:br>
            <a:r>
              <a:rPr lang="en-US" dirty="0"/>
              <a:t>Identifying, understanding, and correcting technical artifacts on the sex chromosomes in next-generation sequencing data.</a:t>
            </a:r>
          </a:p>
        </p:txBody>
      </p:sp>
      <p:pic>
        <p:nvPicPr>
          <p:cNvPr id="17" name="Picture 16">
            <a:extLst>
              <a:ext uri="{FF2B5EF4-FFF2-40B4-BE49-F238E27FC236}">
                <a16:creationId xmlns:a16="http://schemas.microsoft.com/office/drawing/2014/main" id="{D8BE81C2-F80F-6DDC-4379-7DA3425928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42962" y="2613665"/>
            <a:ext cx="7626236" cy="7045804"/>
          </a:xfrm>
          <a:prstGeom prst="rect">
            <a:avLst/>
          </a:prstGeom>
        </p:spPr>
      </p:pic>
      <p:sp>
        <p:nvSpPr>
          <p:cNvPr id="26" name="Rectangle 25">
            <a:extLst>
              <a:ext uri="{FF2B5EF4-FFF2-40B4-BE49-F238E27FC236}">
                <a16:creationId xmlns:a16="http://schemas.microsoft.com/office/drawing/2014/main" id="{2A84E202-EFC9-9782-1431-04AB93823172}"/>
              </a:ext>
            </a:extLst>
          </p:cNvPr>
          <p:cNvSpPr/>
          <p:nvPr/>
        </p:nvSpPr>
        <p:spPr>
          <a:xfrm>
            <a:off x="8229600" y="2967039"/>
            <a:ext cx="6657975" cy="922496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81890011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F02C5820-40C2-732E-518E-14EAC9A636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072" y="1647428"/>
            <a:ext cx="14618439" cy="10963829"/>
          </a:xfrm>
          <a:prstGeom prst="rect">
            <a:avLst/>
          </a:prstGeom>
        </p:spPr>
      </p:pic>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Karyotype-specific alignment elucidates PAR genotypes</a:t>
            </a:r>
            <a:endParaRPr dirty="0"/>
          </a:p>
        </p:txBody>
      </p:sp>
      <p:grpSp>
        <p:nvGrpSpPr>
          <p:cNvPr id="7" name="Group">
            <a:extLst>
              <a:ext uri="{FF2B5EF4-FFF2-40B4-BE49-F238E27FC236}">
                <a16:creationId xmlns:a16="http://schemas.microsoft.com/office/drawing/2014/main" id="{6D636844-916A-D845-66BB-E2BF75945D1A}"/>
              </a:ext>
            </a:extLst>
          </p:cNvPr>
          <p:cNvGrpSpPr/>
          <p:nvPr/>
        </p:nvGrpSpPr>
        <p:grpSpPr>
          <a:xfrm>
            <a:off x="18960434" y="9959019"/>
            <a:ext cx="4871830" cy="1966395"/>
            <a:chOff x="0" y="0"/>
            <a:chExt cx="4871829" cy="1966394"/>
          </a:xfrm>
        </p:grpSpPr>
        <p:pic>
          <p:nvPicPr>
            <p:cNvPr id="8" name="Image" descr="Image">
              <a:extLst>
                <a:ext uri="{FF2B5EF4-FFF2-40B4-BE49-F238E27FC236}">
                  <a16:creationId xmlns:a16="http://schemas.microsoft.com/office/drawing/2014/main" id="{FB49D087-47F1-4F0A-AE16-D3F408E5E9D1}"/>
                </a:ext>
              </a:extLst>
            </p:cNvPr>
            <p:cNvPicPr>
              <a:picLocks noChangeAspect="1"/>
            </p:cNvPicPr>
            <p:nvPr/>
          </p:nvPicPr>
          <p:blipFill>
            <a:blip r:embed="rId5"/>
            <a:stretch>
              <a:fillRect/>
            </a:stretch>
          </p:blipFill>
          <p:spPr>
            <a:xfrm>
              <a:off x="0" y="0"/>
              <a:ext cx="1966395" cy="1966395"/>
            </a:xfrm>
            <a:prstGeom prst="rect">
              <a:avLst/>
            </a:prstGeom>
            <a:ln w="12700" cap="flat">
              <a:noFill/>
              <a:miter lim="400000"/>
            </a:ln>
            <a:effectLst/>
          </p:spPr>
        </p:pic>
        <p:sp>
          <p:nvSpPr>
            <p:cNvPr id="9" name="Samantha Zarate">
              <a:extLst>
                <a:ext uri="{FF2B5EF4-FFF2-40B4-BE49-F238E27FC236}">
                  <a16:creationId xmlns:a16="http://schemas.microsoft.com/office/drawing/2014/main" id="{136A005D-A55B-90AD-612D-0E1BEAB5D89B}"/>
                </a:ext>
              </a:extLst>
            </p:cNvPr>
            <p:cNvSpPr txBox="1"/>
            <p:nvPr/>
          </p:nvSpPr>
          <p:spPr>
            <a:xfrm>
              <a:off x="2126189" y="331693"/>
              <a:ext cx="2745641" cy="13030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sp>
        <p:nvSpPr>
          <p:cNvPr id="21" name="Byrska-Bishop et al., 2021, bioRxiv. High coverage whole genome sequencing of the expanded 1000 Genomes Project cohort including 602 trios.">
            <a:extLst>
              <a:ext uri="{FF2B5EF4-FFF2-40B4-BE49-F238E27FC236}">
                <a16:creationId xmlns:a16="http://schemas.microsoft.com/office/drawing/2014/main" id="{114E58CC-0519-D1C2-88F0-CB1682D77771}"/>
              </a:ext>
            </a:extLst>
          </p:cNvPr>
          <p:cNvSpPr txBox="1"/>
          <p:nvPr/>
        </p:nvSpPr>
        <p:spPr>
          <a:xfrm>
            <a:off x="361621" y="12464372"/>
            <a:ext cx="23470643"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lang="en-US" dirty="0"/>
              <a:t>Webster, T. H., et al., 2019, </a:t>
            </a:r>
            <a:r>
              <a:rPr lang="en-US" i="1" dirty="0" err="1"/>
              <a:t>GigaScience</a:t>
            </a:r>
            <a:r>
              <a:rPr lang="en-US" dirty="0"/>
              <a:t>.</a:t>
            </a:r>
            <a:br>
              <a:rPr lang="en-US" dirty="0"/>
            </a:br>
            <a:r>
              <a:rPr lang="en-US" dirty="0"/>
              <a:t>Identifying, understanding, and correcting technical artifacts on the sex chromosomes in next-generation sequencing data.</a:t>
            </a:r>
          </a:p>
        </p:txBody>
      </p:sp>
      <p:pic>
        <p:nvPicPr>
          <p:cNvPr id="17" name="Picture 16">
            <a:extLst>
              <a:ext uri="{FF2B5EF4-FFF2-40B4-BE49-F238E27FC236}">
                <a16:creationId xmlns:a16="http://schemas.microsoft.com/office/drawing/2014/main" id="{D8BE81C2-F80F-6DDC-4379-7DA3425928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42962" y="2613665"/>
            <a:ext cx="7626236" cy="7045804"/>
          </a:xfrm>
          <a:prstGeom prst="rect">
            <a:avLst/>
          </a:prstGeom>
        </p:spPr>
      </p:pic>
    </p:spTree>
    <p:extLst>
      <p:ext uri="{BB962C8B-B14F-4D97-AF65-F5344CB8AC3E}">
        <p14:creationId xmlns:p14="http://schemas.microsoft.com/office/powerpoint/2010/main" val="196199779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err="1"/>
              <a:t>Liftover</a:t>
            </a:r>
            <a:r>
              <a:rPr lang="en-US" dirty="0"/>
              <a:t> of genetic variation databases to T2T-CHM13</a:t>
            </a:r>
            <a:endParaRPr dirty="0"/>
          </a:p>
        </p:txBody>
      </p:sp>
      <p:sp>
        <p:nvSpPr>
          <p:cNvPr id="338" name="Fewer false heterozygous variants from GRCh38 collapsed duplications"/>
          <p:cNvSpPr txBox="1"/>
          <p:nvPr/>
        </p:nvSpPr>
        <p:spPr>
          <a:xfrm>
            <a:off x="1688014" y="2519621"/>
            <a:ext cx="20568473" cy="79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5000" indent="-635000" algn="l">
              <a:buSzPct val="123000"/>
              <a:buChar char="•"/>
              <a:defRPr sz="4500">
                <a:solidFill>
                  <a:srgbClr val="000000"/>
                </a:solidFill>
              </a:defRPr>
            </a:lvl1pPr>
          </a:lstStyle>
          <a:p>
            <a:r>
              <a:rPr lang="en-US" dirty="0"/>
              <a:t>Lifted </a:t>
            </a:r>
            <a:r>
              <a:rPr lang="en-US" dirty="0" err="1"/>
              <a:t>ClinVar</a:t>
            </a:r>
            <a:r>
              <a:rPr lang="en-US" dirty="0"/>
              <a:t>, NCBI </a:t>
            </a:r>
            <a:r>
              <a:rPr lang="en-US" dirty="0" err="1"/>
              <a:t>dbSNP</a:t>
            </a:r>
            <a:r>
              <a:rPr lang="en-US" dirty="0"/>
              <a:t>, and NHGRI-EBI GWAS Catalog to CHM13</a:t>
            </a:r>
            <a:endParaRPr dirty="0"/>
          </a:p>
        </p:txBody>
      </p:sp>
      <p:pic>
        <p:nvPicPr>
          <p:cNvPr id="5" name="Picture 4">
            <a:extLst>
              <a:ext uri="{FF2B5EF4-FFF2-40B4-BE49-F238E27FC236}">
                <a16:creationId xmlns:a16="http://schemas.microsoft.com/office/drawing/2014/main" id="{F0D81B29-6C0A-FED8-A5AC-C9E8A23A27C6}"/>
              </a:ext>
            </a:extLst>
          </p:cNvPr>
          <p:cNvPicPr>
            <a:picLocks noChangeAspect="1"/>
          </p:cNvPicPr>
          <p:nvPr/>
        </p:nvPicPr>
        <p:blipFill>
          <a:blip r:embed="rId3"/>
          <a:stretch>
            <a:fillRect/>
          </a:stretch>
        </p:blipFill>
        <p:spPr>
          <a:xfrm>
            <a:off x="2087522" y="4462711"/>
            <a:ext cx="9085327" cy="7739499"/>
          </a:xfrm>
          <a:prstGeom prst="rect">
            <a:avLst/>
          </a:prstGeom>
        </p:spPr>
      </p:pic>
    </p:spTree>
    <p:extLst>
      <p:ext uri="{BB962C8B-B14F-4D97-AF65-F5344CB8AC3E}">
        <p14:creationId xmlns:p14="http://schemas.microsoft.com/office/powerpoint/2010/main" val="20472711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err="1"/>
              <a:t>Liftover</a:t>
            </a:r>
            <a:r>
              <a:rPr lang="en-US" dirty="0"/>
              <a:t> of genetic variation databases to T2T-CHM13</a:t>
            </a:r>
            <a:endParaRPr dirty="0"/>
          </a:p>
        </p:txBody>
      </p:sp>
      <p:sp>
        <p:nvSpPr>
          <p:cNvPr id="338" name="Fewer false heterozygous variants from GRCh38 collapsed duplications"/>
          <p:cNvSpPr txBox="1"/>
          <p:nvPr/>
        </p:nvSpPr>
        <p:spPr>
          <a:xfrm>
            <a:off x="1688014" y="2519621"/>
            <a:ext cx="20568473" cy="795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5000" indent="-635000" algn="l">
              <a:buSzPct val="123000"/>
              <a:buChar char="•"/>
              <a:defRPr sz="4500">
                <a:solidFill>
                  <a:srgbClr val="000000"/>
                </a:solidFill>
              </a:defRPr>
            </a:lvl1pPr>
          </a:lstStyle>
          <a:p>
            <a:r>
              <a:rPr lang="en-US" dirty="0"/>
              <a:t>Lifted </a:t>
            </a:r>
            <a:r>
              <a:rPr lang="en-US" dirty="0" err="1"/>
              <a:t>ClinVar</a:t>
            </a:r>
            <a:r>
              <a:rPr lang="en-US" dirty="0"/>
              <a:t>, NCBI </a:t>
            </a:r>
            <a:r>
              <a:rPr lang="en-US" dirty="0" err="1"/>
              <a:t>dbSNP</a:t>
            </a:r>
            <a:r>
              <a:rPr lang="en-US" dirty="0"/>
              <a:t>, and NHGRI-EBI GWAS Catalog to CHM13v1.1</a:t>
            </a:r>
            <a:endParaRPr dirty="0"/>
          </a:p>
        </p:txBody>
      </p:sp>
      <p:pic>
        <p:nvPicPr>
          <p:cNvPr id="5" name="Picture 4">
            <a:extLst>
              <a:ext uri="{FF2B5EF4-FFF2-40B4-BE49-F238E27FC236}">
                <a16:creationId xmlns:a16="http://schemas.microsoft.com/office/drawing/2014/main" id="{F0D81B29-6C0A-FED8-A5AC-C9E8A23A27C6}"/>
              </a:ext>
            </a:extLst>
          </p:cNvPr>
          <p:cNvPicPr>
            <a:picLocks noChangeAspect="1"/>
          </p:cNvPicPr>
          <p:nvPr/>
        </p:nvPicPr>
        <p:blipFill>
          <a:blip r:embed="rId3"/>
          <a:stretch>
            <a:fillRect/>
          </a:stretch>
        </p:blipFill>
        <p:spPr>
          <a:xfrm>
            <a:off x="2087522" y="4462711"/>
            <a:ext cx="9085327" cy="7739499"/>
          </a:xfrm>
          <a:prstGeom prst="rect">
            <a:avLst/>
          </a:prstGeom>
        </p:spPr>
      </p:pic>
      <p:pic>
        <p:nvPicPr>
          <p:cNvPr id="7" name="Picture 6">
            <a:extLst>
              <a:ext uri="{FF2B5EF4-FFF2-40B4-BE49-F238E27FC236}">
                <a16:creationId xmlns:a16="http://schemas.microsoft.com/office/drawing/2014/main" id="{82C71D44-3053-C3A0-5DA8-74EAD56B0EC8}"/>
              </a:ext>
            </a:extLst>
          </p:cNvPr>
          <p:cNvPicPr>
            <a:picLocks noChangeAspect="1"/>
          </p:cNvPicPr>
          <p:nvPr/>
        </p:nvPicPr>
        <p:blipFill rotWithShape="1">
          <a:blip r:embed="rId4"/>
          <a:srcRect t="50524"/>
          <a:stretch/>
        </p:blipFill>
        <p:spPr>
          <a:xfrm>
            <a:off x="12607591" y="3753134"/>
            <a:ext cx="9648896" cy="4460474"/>
          </a:xfrm>
          <a:prstGeom prst="rect">
            <a:avLst/>
          </a:prstGeom>
        </p:spPr>
      </p:pic>
      <p:pic>
        <p:nvPicPr>
          <p:cNvPr id="20" name="Picture 19">
            <a:extLst>
              <a:ext uri="{FF2B5EF4-FFF2-40B4-BE49-F238E27FC236}">
                <a16:creationId xmlns:a16="http://schemas.microsoft.com/office/drawing/2014/main" id="{3F0DEE46-BC02-6F59-2E57-D07266F775CF}"/>
              </a:ext>
            </a:extLst>
          </p:cNvPr>
          <p:cNvPicPr>
            <a:picLocks noChangeAspect="1"/>
          </p:cNvPicPr>
          <p:nvPr/>
        </p:nvPicPr>
        <p:blipFill rotWithShape="1">
          <a:blip r:embed="rId4"/>
          <a:srcRect t="-39" b="50564"/>
          <a:stretch/>
        </p:blipFill>
        <p:spPr>
          <a:xfrm>
            <a:off x="12647582" y="8447975"/>
            <a:ext cx="9648896" cy="4460475"/>
          </a:xfrm>
          <a:prstGeom prst="rect">
            <a:avLst/>
          </a:prstGeom>
        </p:spPr>
      </p:pic>
    </p:spTree>
    <p:extLst>
      <p:ext uri="{BB962C8B-B14F-4D97-AF65-F5344CB8AC3E}">
        <p14:creationId xmlns:p14="http://schemas.microsoft.com/office/powerpoint/2010/main" val="152138170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err="1"/>
              <a:t>Liftover</a:t>
            </a:r>
            <a:r>
              <a:rPr lang="en-US" dirty="0"/>
              <a:t> of genetic variation databases to HG002Y</a:t>
            </a:r>
            <a:endParaRPr dirty="0"/>
          </a:p>
        </p:txBody>
      </p:sp>
      <p:sp>
        <p:nvSpPr>
          <p:cNvPr id="338" name="Fewer false heterozygous variants from GRCh38 collapsed duplications"/>
          <p:cNvSpPr txBox="1"/>
          <p:nvPr/>
        </p:nvSpPr>
        <p:spPr>
          <a:xfrm>
            <a:off x="1688014" y="2173372"/>
            <a:ext cx="20568473"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5000" indent="-635000" algn="l">
              <a:buSzPct val="123000"/>
              <a:buChar char="•"/>
              <a:defRPr sz="4500">
                <a:solidFill>
                  <a:srgbClr val="000000"/>
                </a:solidFill>
              </a:defRPr>
            </a:lvl1pPr>
          </a:lstStyle>
          <a:p>
            <a:r>
              <a:rPr lang="en-US" dirty="0"/>
              <a:t>Lifted </a:t>
            </a:r>
            <a:r>
              <a:rPr lang="en-US" dirty="0" err="1"/>
              <a:t>ClinVar</a:t>
            </a:r>
            <a:r>
              <a:rPr lang="en-US" dirty="0"/>
              <a:t>, NCBI </a:t>
            </a:r>
            <a:r>
              <a:rPr lang="en-US" dirty="0" err="1"/>
              <a:t>dbSNP</a:t>
            </a:r>
            <a:r>
              <a:rPr lang="en-US" dirty="0"/>
              <a:t>, and NHGRI-EBI GWAS Catalog from GRCh38 </a:t>
            </a:r>
            <a:r>
              <a:rPr lang="en-US" dirty="0" err="1"/>
              <a:t>chrY</a:t>
            </a:r>
            <a:r>
              <a:rPr lang="en-US" dirty="0"/>
              <a:t> to HG002 </a:t>
            </a:r>
            <a:r>
              <a:rPr lang="en-US" dirty="0" err="1"/>
              <a:t>chrY</a:t>
            </a:r>
            <a:endParaRPr dirty="0"/>
          </a:p>
        </p:txBody>
      </p:sp>
      <p:sp>
        <p:nvSpPr>
          <p:cNvPr id="3" name="Rectangle 1">
            <a:extLst>
              <a:ext uri="{FF2B5EF4-FFF2-40B4-BE49-F238E27FC236}">
                <a16:creationId xmlns:a16="http://schemas.microsoft.com/office/drawing/2014/main" id="{FABEB70B-7AAC-735A-6044-4AC182E702B5}"/>
              </a:ext>
            </a:extLst>
          </p:cNvPr>
          <p:cNvSpPr>
            <a:spLocks noChangeArrowheads="1"/>
          </p:cNvSpPr>
          <p:nvPr/>
        </p:nvSpPr>
        <p:spPr bwMode="auto">
          <a:xfrm>
            <a:off x="9220200" y="6084888"/>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4F62CE1C-B5F5-2957-E070-70160269DC44}"/>
              </a:ext>
            </a:extLst>
          </p:cNvPr>
          <p:cNvGraphicFramePr>
            <a:graphicFrameLocks noGrp="1"/>
          </p:cNvGraphicFramePr>
          <p:nvPr>
            <p:extLst>
              <p:ext uri="{D42A27DB-BD31-4B8C-83A1-F6EECF244321}">
                <p14:modId xmlns:p14="http://schemas.microsoft.com/office/powerpoint/2010/main" val="3938642297"/>
              </p:ext>
            </p:extLst>
          </p:nvPr>
        </p:nvGraphicFramePr>
        <p:xfrm>
          <a:off x="1688015" y="5387794"/>
          <a:ext cx="20568472" cy="5016760"/>
        </p:xfrm>
        <a:graphic>
          <a:graphicData uri="http://schemas.openxmlformats.org/drawingml/2006/table">
            <a:tbl>
              <a:tblPr/>
              <a:tblGrid>
                <a:gridCol w="2801794">
                  <a:extLst>
                    <a:ext uri="{9D8B030D-6E8A-4147-A177-3AD203B41FA5}">
                      <a16:colId xmlns:a16="http://schemas.microsoft.com/office/drawing/2014/main" val="159857399"/>
                    </a:ext>
                  </a:extLst>
                </a:gridCol>
                <a:gridCol w="2636983">
                  <a:extLst>
                    <a:ext uri="{9D8B030D-6E8A-4147-A177-3AD203B41FA5}">
                      <a16:colId xmlns:a16="http://schemas.microsoft.com/office/drawing/2014/main" val="4203053391"/>
                    </a:ext>
                  </a:extLst>
                </a:gridCol>
                <a:gridCol w="7350593">
                  <a:extLst>
                    <a:ext uri="{9D8B030D-6E8A-4147-A177-3AD203B41FA5}">
                      <a16:colId xmlns:a16="http://schemas.microsoft.com/office/drawing/2014/main" val="455303983"/>
                    </a:ext>
                  </a:extLst>
                </a:gridCol>
                <a:gridCol w="7779102">
                  <a:extLst>
                    <a:ext uri="{9D8B030D-6E8A-4147-A177-3AD203B41FA5}">
                      <a16:colId xmlns:a16="http://schemas.microsoft.com/office/drawing/2014/main" val="2311134084"/>
                    </a:ext>
                  </a:extLst>
                </a:gridCol>
              </a:tblGrid>
              <a:tr h="831280">
                <a:tc>
                  <a:txBody>
                    <a:bodyPr/>
                    <a:lstStyle/>
                    <a:p>
                      <a:pPr fontAlgn="t"/>
                      <a:br>
                        <a:rPr lang="en-US" sz="3000" dirty="0">
                          <a:effectLst/>
                          <a:latin typeface="+mn-lt"/>
                        </a:rPr>
                      </a:br>
                      <a:endParaRPr lang="en-US" sz="3000" dirty="0">
                        <a:effectLst/>
                        <a:latin typeface="+mn-l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chemeClr val="tx1">
                          <a:lumMod val="50000"/>
                        </a:schemeClr>
                      </a:solidFill>
                      <a:prstDash val="solid"/>
                      <a:round/>
                      <a:headEnd type="none" w="med" len="med"/>
                      <a:tailEnd type="none" w="med" len="med"/>
                    </a:lnB>
                  </a:tcPr>
                </a:tc>
                <a:tc gridSpan="3">
                  <a:txBody>
                    <a:bodyPr/>
                    <a:lstStyle/>
                    <a:p>
                      <a:pPr algn="ctr" rtl="0" fontAlgn="t">
                        <a:spcBef>
                          <a:spcPts val="0"/>
                        </a:spcBef>
                        <a:spcAft>
                          <a:spcPts val="0"/>
                        </a:spcAft>
                      </a:pPr>
                      <a:r>
                        <a:rPr lang="en-US" sz="4000" b="0" i="0" u="none" strike="noStrike" dirty="0">
                          <a:solidFill>
                            <a:srgbClr val="000000"/>
                          </a:solidFill>
                          <a:effectLst/>
                          <a:latin typeface="+mn-lt"/>
                        </a:rPr>
                        <a:t>Number of Variants</a:t>
                      </a:r>
                      <a:endParaRPr lang="en-US" sz="4000" dirty="0">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lumMod val="50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724179892"/>
                  </a:ext>
                </a:extLst>
              </a:tr>
              <a:tr h="927422">
                <a:tc>
                  <a:txBody>
                    <a:bodyPr/>
                    <a:lstStyle/>
                    <a:p>
                      <a:pPr rtl="0" fontAlgn="t">
                        <a:spcBef>
                          <a:spcPts val="0"/>
                        </a:spcBef>
                        <a:spcAft>
                          <a:spcPts val="0"/>
                        </a:spcAft>
                      </a:pPr>
                      <a:r>
                        <a:rPr lang="en-US" sz="3000" b="0" i="0" u="none" strike="noStrike" dirty="0">
                          <a:solidFill>
                            <a:srgbClr val="000000"/>
                          </a:solidFill>
                          <a:effectLst/>
                          <a:latin typeface="+mn-lt"/>
                        </a:rPr>
                        <a:t>Database</a:t>
                      </a:r>
                      <a:endParaRPr lang="en-US" sz="3000" dirty="0">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76200" cap="flat" cmpd="sng" algn="ctr">
                      <a:solidFill>
                        <a:schemeClr val="tx1">
                          <a:lumMod val="50000"/>
                        </a:schemeClr>
                      </a:solidFill>
                      <a:prstDash val="solid"/>
                      <a:round/>
                      <a:headEnd type="none" w="med" len="med"/>
                      <a:tailEnd type="none" w="med" len="med"/>
                    </a:lnR>
                    <a:lnT w="38100" cap="flat" cmpd="sng" algn="ctr">
                      <a:solidFill>
                        <a:schemeClr val="tx1">
                          <a:lumMod val="50000"/>
                        </a:schemeClr>
                      </a:solidFill>
                      <a:prstDash val="solid"/>
                      <a:round/>
                      <a:headEnd type="none" w="med" len="med"/>
                      <a:tailEnd type="none" w="med" len="med"/>
                    </a:lnT>
                    <a:lnB w="76200" cap="flat" cmpd="sng" algn="ctr">
                      <a:solidFill>
                        <a:schemeClr val="tx1">
                          <a:lumMod val="50000"/>
                        </a:schemeClr>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dirty="0">
                          <a:solidFill>
                            <a:srgbClr val="000000"/>
                          </a:solidFill>
                          <a:effectLst/>
                          <a:latin typeface="+mn-lt"/>
                        </a:rPr>
                        <a:t>GRCh38</a:t>
                      </a:r>
                      <a:endParaRPr lang="en-US" sz="3000" dirty="0">
                        <a:effectLst/>
                        <a:latin typeface="+mn-lt"/>
                      </a:endParaRPr>
                    </a:p>
                  </a:txBody>
                  <a:tcPr marL="63500" marR="63500" marT="63500" marB="63500" anchor="ctr">
                    <a:lnL w="76200" cap="flat" cmpd="sng" algn="ctr">
                      <a:solidFill>
                        <a:schemeClr val="tx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lumMod val="50000"/>
                        </a:schemeClr>
                      </a:solidFill>
                      <a:prstDash val="solid"/>
                      <a:round/>
                      <a:headEnd type="none" w="med" len="med"/>
                      <a:tailEnd type="none" w="med" len="med"/>
                    </a:lnT>
                    <a:lnB w="76200" cap="flat" cmpd="sng" algn="ctr">
                      <a:solidFill>
                        <a:schemeClr val="tx1">
                          <a:lumMod val="50000"/>
                        </a:schemeClr>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dirty="0">
                          <a:solidFill>
                            <a:srgbClr val="000000"/>
                          </a:solidFill>
                          <a:effectLst/>
                          <a:latin typeface="+mn-lt"/>
                        </a:rPr>
                        <a:t>Lifted to T2T-CHM13v2.0</a:t>
                      </a: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lumMod val="50000"/>
                        </a:schemeClr>
                      </a:solidFill>
                      <a:prstDash val="solid"/>
                      <a:round/>
                      <a:headEnd type="none" w="med" len="med"/>
                      <a:tailEnd type="none" w="med" len="med"/>
                    </a:lnT>
                    <a:lnB w="76200" cap="flat" cmpd="sng" algn="ctr">
                      <a:solidFill>
                        <a:schemeClr val="tx1">
                          <a:lumMod val="50000"/>
                        </a:schemeClr>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dirty="0">
                          <a:solidFill>
                            <a:srgbClr val="000000"/>
                          </a:solidFill>
                          <a:effectLst/>
                          <a:latin typeface="+mn-lt"/>
                        </a:rPr>
                        <a:t>Failed </a:t>
                      </a:r>
                      <a:r>
                        <a:rPr lang="en-US" sz="3000" b="0" i="0" u="none" strike="noStrike" dirty="0" err="1">
                          <a:solidFill>
                            <a:srgbClr val="000000"/>
                          </a:solidFill>
                          <a:effectLst/>
                          <a:latin typeface="+mn-lt"/>
                        </a:rPr>
                        <a:t>liftover</a:t>
                      </a:r>
                      <a:r>
                        <a:rPr lang="en-US" sz="3000" b="0" i="0" u="none" strike="noStrike" dirty="0">
                          <a:solidFill>
                            <a:srgbClr val="000000"/>
                          </a:solidFill>
                          <a:effectLst/>
                          <a:latin typeface="+mn-lt"/>
                        </a:rPr>
                        <a:t> to T2T-CHM13v2.0</a:t>
                      </a:r>
                      <a:endParaRPr lang="en-US" sz="3000" dirty="0">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762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126566866"/>
                  </a:ext>
                </a:extLst>
              </a:tr>
              <a:tr h="831280">
                <a:tc>
                  <a:txBody>
                    <a:bodyPr/>
                    <a:lstStyle/>
                    <a:p>
                      <a:pPr rtl="0" fontAlgn="t">
                        <a:spcBef>
                          <a:spcPts val="0"/>
                        </a:spcBef>
                        <a:spcAft>
                          <a:spcPts val="0"/>
                        </a:spcAft>
                      </a:pPr>
                      <a:r>
                        <a:rPr lang="en-US" sz="3000" b="0" i="0" u="none" strike="noStrike" dirty="0">
                          <a:solidFill>
                            <a:srgbClr val="000000"/>
                          </a:solidFill>
                          <a:effectLst/>
                          <a:latin typeface="+mn-lt"/>
                        </a:rPr>
                        <a:t>dbSNP155 (</a:t>
                      </a:r>
                      <a:r>
                        <a:rPr lang="en-US" sz="3000" b="0" i="0" u="none" strike="noStrike" dirty="0" err="1">
                          <a:solidFill>
                            <a:srgbClr val="000000"/>
                          </a:solidFill>
                          <a:effectLst/>
                          <a:latin typeface="+mn-lt"/>
                        </a:rPr>
                        <a:t>chrY</a:t>
                      </a:r>
                      <a:r>
                        <a:rPr lang="en-US" sz="3000" b="0" i="0" u="none" strike="noStrike" dirty="0">
                          <a:solidFill>
                            <a:srgbClr val="000000"/>
                          </a:solidFill>
                          <a:effectLst/>
                          <a:latin typeface="+mn-lt"/>
                        </a:rPr>
                        <a:t>)</a:t>
                      </a:r>
                      <a:endParaRPr lang="en-US" sz="30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76200" cap="flat" cmpd="sng" algn="ctr">
                      <a:solidFill>
                        <a:schemeClr val="tx1">
                          <a:lumMod val="50000"/>
                        </a:schemeClr>
                      </a:solidFill>
                      <a:prstDash val="solid"/>
                      <a:round/>
                      <a:headEnd type="none" w="med" len="med"/>
                      <a:tailEnd type="none" w="med" len="med"/>
                    </a:lnR>
                    <a:lnT w="76200" cap="flat" cmpd="sng" algn="ctr">
                      <a:solidFill>
                        <a:schemeClr val="tx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dirty="0">
                          <a:solidFill>
                            <a:srgbClr val="000000"/>
                          </a:solidFill>
                          <a:effectLst/>
                          <a:latin typeface="+mn-lt"/>
                        </a:rPr>
                        <a:t>2,480,588</a:t>
                      </a:r>
                      <a:endParaRPr lang="en-US" sz="3000" dirty="0">
                        <a:effectLst/>
                        <a:latin typeface="+mn-lt"/>
                      </a:endParaRPr>
                    </a:p>
                  </a:txBody>
                  <a:tcPr marL="63500" marR="63500" marT="63500" marB="63500" anchor="ctr">
                    <a:lnL w="76200" cap="flat" cmpd="sng" algn="ctr">
                      <a:solidFill>
                        <a:schemeClr val="tx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76200" cap="flat" cmpd="sng" algn="ctr">
                      <a:solidFill>
                        <a:schemeClr val="tx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dirty="0">
                          <a:solidFill>
                            <a:srgbClr val="000000"/>
                          </a:solidFill>
                          <a:effectLst/>
                          <a:latin typeface="+mn-lt"/>
                        </a:rPr>
                        <a:t>2,355,634 (95.0%)</a:t>
                      </a: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76200" cap="flat" cmpd="sng" algn="ctr">
                      <a:solidFill>
                        <a:schemeClr val="tx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rtl="0" fontAlgn="t">
                        <a:spcBef>
                          <a:spcPts val="0"/>
                        </a:spcBef>
                        <a:spcAft>
                          <a:spcPts val="0"/>
                        </a:spcAft>
                      </a:pPr>
                      <a:r>
                        <a:rPr lang="en-US" sz="3000" b="0" i="0" u="none" strike="noStrike" dirty="0">
                          <a:solidFill>
                            <a:srgbClr val="000000"/>
                          </a:solidFill>
                          <a:effectLst/>
                          <a:latin typeface="+mn-lt"/>
                        </a:rPr>
                        <a:t>124,954 (5.0%)</a:t>
                      </a:r>
                      <a:endParaRPr lang="en-US" sz="3000" dirty="0">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76200" cap="flat" cmpd="sng" algn="ctr">
                      <a:solidFill>
                        <a:schemeClr val="tx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893751033"/>
                  </a:ext>
                </a:extLst>
              </a:tr>
              <a:tr h="831280">
                <a:tc>
                  <a:txBody>
                    <a:bodyPr/>
                    <a:lstStyle/>
                    <a:p>
                      <a:pPr rtl="0" fontAlgn="t">
                        <a:spcBef>
                          <a:spcPts val="0"/>
                        </a:spcBef>
                        <a:spcAft>
                          <a:spcPts val="0"/>
                        </a:spcAft>
                      </a:pPr>
                      <a:r>
                        <a:rPr lang="en-US" sz="3000" b="0" i="0" u="none" strike="noStrike" dirty="0" err="1">
                          <a:solidFill>
                            <a:srgbClr val="000000"/>
                          </a:solidFill>
                          <a:effectLst/>
                          <a:latin typeface="+mn-lt"/>
                        </a:rPr>
                        <a:t>Clinvar</a:t>
                      </a:r>
                      <a:r>
                        <a:rPr lang="en-US" sz="3000" b="0" i="0" u="none" strike="noStrike" dirty="0">
                          <a:solidFill>
                            <a:srgbClr val="000000"/>
                          </a:solidFill>
                          <a:effectLst/>
                          <a:latin typeface="+mn-lt"/>
                        </a:rPr>
                        <a:t> (</a:t>
                      </a:r>
                      <a:r>
                        <a:rPr lang="en-US" sz="3000" b="0" i="0" u="none" strike="noStrike" dirty="0" err="1">
                          <a:solidFill>
                            <a:srgbClr val="000000"/>
                          </a:solidFill>
                          <a:effectLst/>
                          <a:latin typeface="+mn-lt"/>
                        </a:rPr>
                        <a:t>chrY</a:t>
                      </a:r>
                      <a:r>
                        <a:rPr lang="en-US" sz="3000" b="0" i="0" u="none" strike="noStrike" dirty="0">
                          <a:solidFill>
                            <a:srgbClr val="000000"/>
                          </a:solidFill>
                          <a:effectLst/>
                          <a:latin typeface="+mn-lt"/>
                        </a:rPr>
                        <a:t>)</a:t>
                      </a:r>
                      <a:endParaRPr lang="en-US" sz="30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76200" cap="flat" cmpd="sng" algn="ctr">
                      <a:solidFill>
                        <a:schemeClr val="tx1">
                          <a:lumMod val="5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dirty="0">
                          <a:solidFill>
                            <a:srgbClr val="000000"/>
                          </a:solidFill>
                          <a:effectLst/>
                          <a:latin typeface="+mn-lt"/>
                        </a:rPr>
                        <a:t>48</a:t>
                      </a:r>
                      <a:endParaRPr lang="en-US" sz="3000" dirty="0">
                        <a:effectLst/>
                        <a:latin typeface="+mn-lt"/>
                      </a:endParaRPr>
                    </a:p>
                  </a:txBody>
                  <a:tcPr marL="63500" marR="63500" marT="63500" marB="63500" anchor="ctr">
                    <a:lnL w="76200" cap="flat" cmpd="sng" algn="ctr">
                      <a:solidFill>
                        <a:schemeClr val="tx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dirty="0">
                          <a:solidFill>
                            <a:srgbClr val="000000"/>
                          </a:solidFill>
                          <a:effectLst/>
                          <a:latin typeface="+mn-lt"/>
                        </a:rPr>
                        <a:t>48 (100%)</a:t>
                      </a: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rtl="0" fontAlgn="t">
                        <a:spcBef>
                          <a:spcPts val="0"/>
                        </a:spcBef>
                        <a:spcAft>
                          <a:spcPts val="0"/>
                        </a:spcAft>
                      </a:pPr>
                      <a:r>
                        <a:rPr lang="en-US" sz="3000" b="0" i="0" u="none" strike="noStrike" dirty="0">
                          <a:solidFill>
                            <a:srgbClr val="000000"/>
                          </a:solidFill>
                          <a:effectLst/>
                          <a:latin typeface="+mn-lt"/>
                        </a:rPr>
                        <a:t>0</a:t>
                      </a: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2560925859"/>
                  </a:ext>
                </a:extLst>
              </a:tr>
              <a:tr h="1175258">
                <a:tc>
                  <a:txBody>
                    <a:bodyPr/>
                    <a:lstStyle/>
                    <a:p>
                      <a:pPr rtl="0" fontAlgn="t">
                        <a:spcBef>
                          <a:spcPts val="0"/>
                        </a:spcBef>
                        <a:spcAft>
                          <a:spcPts val="0"/>
                        </a:spcAft>
                      </a:pPr>
                      <a:r>
                        <a:rPr lang="en-US" sz="3000" b="0" i="0" u="none" strike="noStrike" dirty="0">
                          <a:solidFill>
                            <a:srgbClr val="000000"/>
                          </a:solidFill>
                          <a:effectLst/>
                          <a:latin typeface="+mn-lt"/>
                        </a:rPr>
                        <a:t>GWAS Catalog (</a:t>
                      </a:r>
                      <a:r>
                        <a:rPr lang="en-US" sz="3000" b="0" i="0" u="none" strike="noStrike" dirty="0" err="1">
                          <a:solidFill>
                            <a:srgbClr val="000000"/>
                          </a:solidFill>
                          <a:effectLst/>
                          <a:latin typeface="+mn-lt"/>
                        </a:rPr>
                        <a:t>chrY</a:t>
                      </a:r>
                      <a:r>
                        <a:rPr lang="en-US" sz="3000" b="0" i="0" u="none" strike="noStrike" dirty="0">
                          <a:solidFill>
                            <a:srgbClr val="000000"/>
                          </a:solidFill>
                          <a:effectLst/>
                          <a:latin typeface="+mn-lt"/>
                        </a:rPr>
                        <a:t>)</a:t>
                      </a:r>
                      <a:endParaRPr lang="en-US" sz="30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76200" cap="flat" cmpd="sng" algn="ctr">
                      <a:solidFill>
                        <a:schemeClr val="tx1">
                          <a:lumMod val="50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76200" cap="flat" cmpd="sng" algn="ctr">
                      <a:solidFill>
                        <a:schemeClr val="tx1">
                          <a:lumMod val="50000"/>
                        </a:schemeClr>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dirty="0">
                          <a:solidFill>
                            <a:srgbClr val="000000"/>
                          </a:solidFill>
                          <a:effectLst/>
                          <a:latin typeface="+mn-lt"/>
                        </a:rPr>
                        <a:t>26</a:t>
                      </a:r>
                      <a:endParaRPr lang="en-US" sz="3000" dirty="0">
                        <a:effectLst/>
                        <a:latin typeface="+mn-lt"/>
                      </a:endParaRPr>
                    </a:p>
                  </a:txBody>
                  <a:tcPr marL="63500" marR="63500" marT="63500" marB="63500" anchor="ctr">
                    <a:lnL w="76200" cap="flat" cmpd="sng" algn="ctr">
                      <a:solidFill>
                        <a:schemeClr val="tx1">
                          <a:lumMod val="50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76200" cap="flat" cmpd="sng" algn="ctr">
                      <a:solidFill>
                        <a:schemeClr val="tx1">
                          <a:lumMod val="50000"/>
                        </a:schemeClr>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dirty="0">
                          <a:solidFill>
                            <a:srgbClr val="000000"/>
                          </a:solidFill>
                          <a:effectLst/>
                          <a:latin typeface="+mn-lt"/>
                        </a:rPr>
                        <a:t>26 (100%)</a:t>
                      </a:r>
                      <a:endParaRPr lang="en-US" sz="3000" dirty="0">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76200" cap="flat" cmpd="sng" algn="ctr">
                      <a:solidFill>
                        <a:schemeClr val="tx1">
                          <a:lumMod val="50000"/>
                        </a:schemeClr>
                      </a:solidFill>
                      <a:prstDash val="solid"/>
                      <a:round/>
                      <a:headEnd type="none" w="med" len="med"/>
                      <a:tailEnd type="none" w="med" len="med"/>
                    </a:lnB>
                    <a:solidFill>
                      <a:schemeClr val="accent1">
                        <a:lumMod val="60000"/>
                        <a:lumOff val="40000"/>
                      </a:schemeClr>
                    </a:solidFill>
                  </a:tcPr>
                </a:tc>
                <a:tc>
                  <a:txBody>
                    <a:bodyPr/>
                    <a:lstStyle/>
                    <a:p>
                      <a:pPr rtl="0" fontAlgn="t">
                        <a:spcBef>
                          <a:spcPts val="0"/>
                        </a:spcBef>
                        <a:spcAft>
                          <a:spcPts val="0"/>
                        </a:spcAft>
                      </a:pPr>
                      <a:r>
                        <a:rPr lang="en-US" sz="3000" b="0" i="0" u="none" strike="noStrike" dirty="0">
                          <a:solidFill>
                            <a:srgbClr val="000000"/>
                          </a:solidFill>
                          <a:effectLst/>
                          <a:latin typeface="+mn-lt"/>
                        </a:rPr>
                        <a:t>0</a:t>
                      </a: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76200" cap="flat" cmpd="sng" algn="ctr">
                      <a:solidFill>
                        <a:schemeClr val="tx1">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479405267"/>
                  </a:ext>
                </a:extLst>
              </a:tr>
            </a:tbl>
          </a:graphicData>
        </a:graphic>
      </p:graphicFrame>
    </p:spTree>
    <p:extLst>
      <p:ext uri="{BB962C8B-B14F-4D97-AF65-F5344CB8AC3E}">
        <p14:creationId xmlns:p14="http://schemas.microsoft.com/office/powerpoint/2010/main" val="206618354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2T-CHM13 improves short-read variant calling">
            <a:extLst>
              <a:ext uri="{FF2B5EF4-FFF2-40B4-BE49-F238E27FC236}">
                <a16:creationId xmlns:a16="http://schemas.microsoft.com/office/drawing/2014/main" id="{835B4E3D-D4B3-5B56-908C-30B1598C78E5}"/>
              </a:ext>
            </a:extLst>
          </p:cNvPr>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The future of Telomere-to-telomere assemblies</a:t>
            </a:r>
            <a:endParaRPr dirty="0"/>
          </a:p>
        </p:txBody>
      </p:sp>
      <p:pic>
        <p:nvPicPr>
          <p:cNvPr id="2050" name="Picture 2" descr="Homepage - Human Pangenome Reference Consortium">
            <a:extLst>
              <a:ext uri="{FF2B5EF4-FFF2-40B4-BE49-F238E27FC236}">
                <a16:creationId xmlns:a16="http://schemas.microsoft.com/office/drawing/2014/main" id="{69CFA2CC-989D-CCCF-CD5C-E9195064A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3457" y="2879827"/>
            <a:ext cx="5377544" cy="4455886"/>
          </a:xfrm>
          <a:prstGeom prst="rect">
            <a:avLst/>
          </a:prstGeom>
          <a:noFill/>
          <a:extLst>
            <a:ext uri="{909E8E84-426E-40DD-AFC4-6F175D3DCCD1}">
              <a14:hiddenFill xmlns:a14="http://schemas.microsoft.com/office/drawing/2010/main">
                <a:solidFill>
                  <a:srgbClr val="FFFFFF"/>
                </a:solidFill>
              </a14:hiddenFill>
            </a:ext>
          </a:extLst>
        </p:spPr>
      </p:pic>
      <p:sp>
        <p:nvSpPr>
          <p:cNvPr id="10" name="17 diverse samples from the Human Pangenome Reference Consortium and Genome in a Bottle…">
            <a:extLst>
              <a:ext uri="{FF2B5EF4-FFF2-40B4-BE49-F238E27FC236}">
                <a16:creationId xmlns:a16="http://schemas.microsoft.com/office/drawing/2014/main" id="{553E280E-8CCC-5250-1C3D-575BCEA76268}"/>
              </a:ext>
            </a:extLst>
          </p:cNvPr>
          <p:cNvSpPr txBox="1"/>
          <p:nvPr/>
        </p:nvSpPr>
        <p:spPr>
          <a:xfrm>
            <a:off x="1477555" y="2879827"/>
            <a:ext cx="15634788" cy="4462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571500" indent="-571500" algn="l">
              <a:spcBef>
                <a:spcPts val="800"/>
              </a:spcBef>
              <a:buSzPct val="123000"/>
              <a:buChar char="•"/>
              <a:defRPr sz="4500">
                <a:solidFill>
                  <a:srgbClr val="000000"/>
                </a:solidFill>
              </a:defRPr>
            </a:pPr>
            <a:r>
              <a:rPr lang="en-US" dirty="0"/>
              <a:t>Collaboration with the Human Pangenome Reference Consortium (HPRC) — more Telomere-to-Telomere human genomes!</a:t>
            </a:r>
          </a:p>
          <a:p>
            <a:pPr marL="571500" indent="-571500" algn="l">
              <a:spcBef>
                <a:spcPts val="800"/>
              </a:spcBef>
              <a:buSzPct val="123000"/>
              <a:buChar char="•"/>
              <a:defRPr sz="4500">
                <a:solidFill>
                  <a:srgbClr val="000000"/>
                </a:solidFill>
              </a:defRPr>
            </a:pPr>
            <a:r>
              <a:rPr lang="en-US" dirty="0"/>
              <a:t>Generate a high-quality reference capturing the scope of human genetic diversity</a:t>
            </a:r>
          </a:p>
          <a:p>
            <a:pPr algn="l">
              <a:spcBef>
                <a:spcPts val="800"/>
              </a:spcBef>
              <a:buSzPct val="123000"/>
              <a:defRPr sz="4500">
                <a:solidFill>
                  <a:srgbClr val="000000"/>
                </a:solidFill>
              </a:defRPr>
            </a:pPr>
            <a:endParaRPr dirty="0"/>
          </a:p>
        </p:txBody>
      </p:sp>
    </p:spTree>
    <p:extLst>
      <p:ext uri="{BB962C8B-B14F-4D97-AF65-F5344CB8AC3E}">
        <p14:creationId xmlns:p14="http://schemas.microsoft.com/office/powerpoint/2010/main" val="203290064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2T-CHM13 improves short-read variant calling">
            <a:extLst>
              <a:ext uri="{FF2B5EF4-FFF2-40B4-BE49-F238E27FC236}">
                <a16:creationId xmlns:a16="http://schemas.microsoft.com/office/drawing/2014/main" id="{835B4E3D-D4B3-5B56-908C-30B1598C78E5}"/>
              </a:ext>
            </a:extLst>
          </p:cNvPr>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lang="en-US" dirty="0"/>
              <a:t>The future of Telomere-to-telomere assemblies</a:t>
            </a:r>
            <a:endParaRPr dirty="0"/>
          </a:p>
        </p:txBody>
      </p:sp>
      <p:pic>
        <p:nvPicPr>
          <p:cNvPr id="2050" name="Picture 2" descr="Homepage - Human Pangenome Reference Consortium">
            <a:extLst>
              <a:ext uri="{FF2B5EF4-FFF2-40B4-BE49-F238E27FC236}">
                <a16:creationId xmlns:a16="http://schemas.microsoft.com/office/drawing/2014/main" id="{69CFA2CC-989D-CCCF-CD5C-E9195064A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3457" y="2879827"/>
            <a:ext cx="5377544" cy="4455886"/>
          </a:xfrm>
          <a:prstGeom prst="rect">
            <a:avLst/>
          </a:prstGeom>
          <a:noFill/>
          <a:extLst>
            <a:ext uri="{909E8E84-426E-40DD-AFC4-6F175D3DCCD1}">
              <a14:hiddenFill xmlns:a14="http://schemas.microsoft.com/office/drawing/2010/main">
                <a:solidFill>
                  <a:srgbClr val="FFFFFF"/>
                </a:solidFill>
              </a14:hiddenFill>
            </a:ext>
          </a:extLst>
        </p:spPr>
      </p:pic>
      <p:sp>
        <p:nvSpPr>
          <p:cNvPr id="10" name="17 diverse samples from the Human Pangenome Reference Consortium and Genome in a Bottle…">
            <a:extLst>
              <a:ext uri="{FF2B5EF4-FFF2-40B4-BE49-F238E27FC236}">
                <a16:creationId xmlns:a16="http://schemas.microsoft.com/office/drawing/2014/main" id="{553E280E-8CCC-5250-1C3D-575BCEA76268}"/>
              </a:ext>
            </a:extLst>
          </p:cNvPr>
          <p:cNvSpPr txBox="1"/>
          <p:nvPr/>
        </p:nvSpPr>
        <p:spPr>
          <a:xfrm>
            <a:off x="1477555" y="2879827"/>
            <a:ext cx="15634788" cy="5950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571500" indent="-571500" algn="l">
              <a:spcBef>
                <a:spcPts val="800"/>
              </a:spcBef>
              <a:buSzPct val="123000"/>
              <a:buChar char="•"/>
              <a:defRPr sz="4500">
                <a:solidFill>
                  <a:srgbClr val="000000"/>
                </a:solidFill>
              </a:defRPr>
            </a:pPr>
            <a:r>
              <a:rPr lang="en-US" dirty="0"/>
              <a:t>Collaboration with the Human Pangenome Reference Consortium (HPRC) — more Telomere-to-Telomere human genomes!</a:t>
            </a:r>
          </a:p>
          <a:p>
            <a:pPr marL="571500" indent="-571500" algn="l">
              <a:spcBef>
                <a:spcPts val="800"/>
              </a:spcBef>
              <a:buSzPct val="123000"/>
              <a:buChar char="•"/>
              <a:defRPr sz="4500">
                <a:solidFill>
                  <a:srgbClr val="000000"/>
                </a:solidFill>
              </a:defRPr>
            </a:pPr>
            <a:r>
              <a:rPr lang="en-US" dirty="0"/>
              <a:t>Generate a high-quality reference capturing the scope of human genetic diversity</a:t>
            </a:r>
          </a:p>
          <a:p>
            <a:pPr marL="571500" indent="-571500" algn="l">
              <a:spcBef>
                <a:spcPts val="800"/>
              </a:spcBef>
              <a:buSzPct val="123000"/>
              <a:buChar char="•"/>
              <a:defRPr sz="4500">
                <a:solidFill>
                  <a:srgbClr val="000000"/>
                </a:solidFill>
              </a:defRPr>
            </a:pPr>
            <a:r>
              <a:rPr lang="en-US" dirty="0"/>
              <a:t>Produce more complete genomes for organisms across the tree of life</a:t>
            </a:r>
          </a:p>
          <a:p>
            <a:pPr marL="571500" indent="-571500" algn="l">
              <a:spcBef>
                <a:spcPts val="800"/>
              </a:spcBef>
              <a:buSzPct val="123000"/>
              <a:buChar char="•"/>
              <a:defRPr sz="4500">
                <a:solidFill>
                  <a:srgbClr val="000000"/>
                </a:solidFill>
              </a:defRPr>
            </a:pPr>
            <a:endParaRPr dirty="0"/>
          </a:p>
        </p:txBody>
      </p:sp>
      <p:pic>
        <p:nvPicPr>
          <p:cNvPr id="3" name="Picture 2">
            <a:extLst>
              <a:ext uri="{FF2B5EF4-FFF2-40B4-BE49-F238E27FC236}">
                <a16:creationId xmlns:a16="http://schemas.microsoft.com/office/drawing/2014/main" id="{DCC0546E-3DC3-4007-1028-9A07C556D94F}"/>
              </a:ext>
            </a:extLst>
          </p:cNvPr>
          <p:cNvPicPr>
            <a:picLocks noChangeAspect="1"/>
          </p:cNvPicPr>
          <p:nvPr/>
        </p:nvPicPr>
        <p:blipFill>
          <a:blip r:embed="rId4"/>
          <a:stretch>
            <a:fillRect/>
          </a:stretch>
        </p:blipFill>
        <p:spPr>
          <a:xfrm>
            <a:off x="8403251" y="8636210"/>
            <a:ext cx="11344358" cy="3519513"/>
          </a:xfrm>
          <a:prstGeom prst="rect">
            <a:avLst/>
          </a:prstGeom>
        </p:spPr>
      </p:pic>
    </p:spTree>
    <p:extLst>
      <p:ext uri="{BB962C8B-B14F-4D97-AF65-F5344CB8AC3E}">
        <p14:creationId xmlns:p14="http://schemas.microsoft.com/office/powerpoint/2010/main" val="25765812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2T-CHM13 is the complete sequence of a human genome"/>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defTabSz="825500">
              <a:defRPr sz="5500" b="1">
                <a:solidFill>
                  <a:srgbClr val="000000"/>
                </a:solidFill>
              </a:defRPr>
            </a:pPr>
            <a:r>
              <a:rPr lang="en-US" dirty="0"/>
              <a:t>Assembling a complete Telomere-to-telomere genome</a:t>
            </a:r>
            <a:endParaRPr dirty="0"/>
          </a:p>
        </p:txBody>
      </p:sp>
      <p:sp>
        <p:nvSpPr>
          <p:cNvPr id="177" name="Nurk*, Koren*, Rhie*, Rautiainen*, et al., 2022, Science. The complete sequence of a human genome."/>
          <p:cNvSpPr txBox="1"/>
          <p:nvPr/>
        </p:nvSpPr>
        <p:spPr>
          <a:xfrm>
            <a:off x="361621" y="12515172"/>
            <a:ext cx="23470643"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lang="en-US" dirty="0"/>
              <a:t>Wenger </a:t>
            </a:r>
            <a:r>
              <a:rPr i="1" dirty="0"/>
              <a:t>et al</a:t>
            </a:r>
            <a:r>
              <a:rPr dirty="0"/>
              <a:t>., 20</a:t>
            </a:r>
            <a:r>
              <a:rPr lang="en-US" dirty="0"/>
              <a:t>19</a:t>
            </a:r>
            <a:r>
              <a:rPr dirty="0"/>
              <a:t>, </a:t>
            </a:r>
            <a:r>
              <a:rPr lang="en-US" i="1" dirty="0"/>
              <a:t>Nat</a:t>
            </a:r>
            <a:r>
              <a:rPr dirty="0"/>
              <a:t>.</a:t>
            </a:r>
            <a:r>
              <a:rPr lang="en-US" dirty="0"/>
              <a:t> </a:t>
            </a:r>
            <a:r>
              <a:rPr lang="en-US" i="1" dirty="0" err="1"/>
              <a:t>Biotechnol</a:t>
            </a:r>
            <a:r>
              <a:rPr lang="en-US" i="1" dirty="0"/>
              <a:t>.</a:t>
            </a:r>
            <a:r>
              <a:rPr dirty="0"/>
              <a:t> </a:t>
            </a:r>
            <a:r>
              <a:rPr lang="en-US" dirty="0"/>
              <a:t>Accurate circular consensus long-read sequencing improves variant detection and assembly of a human genome</a:t>
            </a:r>
            <a:r>
              <a:rPr dirty="0"/>
              <a:t>.</a:t>
            </a:r>
          </a:p>
        </p:txBody>
      </p:sp>
      <p:sp>
        <p:nvSpPr>
          <p:cNvPr id="4" name="Text Placeholder 3">
            <a:extLst>
              <a:ext uri="{FF2B5EF4-FFF2-40B4-BE49-F238E27FC236}">
                <a16:creationId xmlns:a16="http://schemas.microsoft.com/office/drawing/2014/main" id="{62D39E55-5BC7-7857-21FF-035365FC6B35}"/>
              </a:ext>
            </a:extLst>
          </p:cNvPr>
          <p:cNvSpPr txBox="1">
            <a:spLocks/>
          </p:cNvSpPr>
          <p:nvPr/>
        </p:nvSpPr>
        <p:spPr>
          <a:xfrm>
            <a:off x="13605164" y="2242280"/>
            <a:ext cx="9722463" cy="10545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US" sz="4500" dirty="0"/>
              <a:t>Begin with highly accurate PacBio HiFi reads</a:t>
            </a:r>
          </a:p>
        </p:txBody>
      </p:sp>
      <p:pic>
        <p:nvPicPr>
          <p:cNvPr id="8" name="Picture 7">
            <a:extLst>
              <a:ext uri="{FF2B5EF4-FFF2-40B4-BE49-F238E27FC236}">
                <a16:creationId xmlns:a16="http://schemas.microsoft.com/office/drawing/2014/main" id="{0B263D63-7BC8-2C41-0E9B-B5A10FD95CE5}"/>
              </a:ext>
            </a:extLst>
          </p:cNvPr>
          <p:cNvPicPr>
            <a:picLocks noChangeAspect="1"/>
          </p:cNvPicPr>
          <p:nvPr/>
        </p:nvPicPr>
        <p:blipFill>
          <a:blip r:embed="rId3"/>
          <a:stretch>
            <a:fillRect/>
          </a:stretch>
        </p:blipFill>
        <p:spPr>
          <a:xfrm>
            <a:off x="4066750" y="1995054"/>
            <a:ext cx="7245344" cy="9979074"/>
          </a:xfrm>
          <a:prstGeom prst="rect">
            <a:avLst/>
          </a:prstGeom>
        </p:spPr>
      </p:pic>
    </p:spTree>
    <p:extLst>
      <p:ext uri="{BB962C8B-B14F-4D97-AF65-F5344CB8AC3E}">
        <p14:creationId xmlns:p14="http://schemas.microsoft.com/office/powerpoint/2010/main" val="153448961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Rectangle"/>
          <p:cNvSpPr/>
          <p:nvPr/>
        </p:nvSpPr>
        <p:spPr>
          <a:xfrm>
            <a:off x="9827046" y="906484"/>
            <a:ext cx="4729907" cy="1255568"/>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68" name="Conclusions"/>
          <p:cNvSpPr txBox="1"/>
          <p:nvPr/>
        </p:nvSpPr>
        <p:spPr>
          <a:xfrm>
            <a:off x="1" y="534832"/>
            <a:ext cx="24384000" cy="144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rPr dirty="0"/>
              <a:t>Conclusion</a:t>
            </a:r>
          </a:p>
        </p:txBody>
      </p:sp>
      <p:sp>
        <p:nvSpPr>
          <p:cNvPr id="469" name="T2T-CHM13 improves short-read and long-read analysis across all populations…"/>
          <p:cNvSpPr txBox="1"/>
          <p:nvPr/>
        </p:nvSpPr>
        <p:spPr>
          <a:xfrm>
            <a:off x="1127725" y="2460190"/>
            <a:ext cx="21675565" cy="3629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71500" indent="-571500" algn="l">
              <a:spcBef>
                <a:spcPts val="3500"/>
              </a:spcBef>
              <a:buSzPct val="123000"/>
              <a:buChar char="•"/>
              <a:defRPr sz="5000">
                <a:solidFill>
                  <a:srgbClr val="000000"/>
                </a:solidFill>
              </a:defRPr>
            </a:pPr>
            <a:r>
              <a:rPr dirty="0"/>
              <a:t>T2T-CHM13 improves </a:t>
            </a:r>
            <a:r>
              <a:rPr lang="en-US" dirty="0"/>
              <a:t>alignment and variant calling </a:t>
            </a:r>
            <a:r>
              <a:rPr dirty="0"/>
              <a:t>analysis across all populations</a:t>
            </a:r>
          </a:p>
          <a:p>
            <a:pPr marL="571500" indent="-571500" algn="l">
              <a:spcBef>
                <a:spcPts val="3500"/>
              </a:spcBef>
              <a:buSzPct val="123000"/>
              <a:buChar char="•"/>
              <a:defRPr sz="5000">
                <a:solidFill>
                  <a:srgbClr val="000000"/>
                </a:solidFill>
              </a:defRPr>
            </a:pPr>
            <a:r>
              <a:rPr lang="en-US" dirty="0"/>
              <a:t>Ne</a:t>
            </a:r>
            <a:r>
              <a:rPr dirty="0"/>
              <a:t>wly resolved regions of the genome reveal 2</a:t>
            </a:r>
            <a:r>
              <a:rPr lang="en-US" dirty="0"/>
              <a:t>30</a:t>
            </a:r>
            <a:r>
              <a:rPr dirty="0"/>
              <a:t> </a:t>
            </a:r>
            <a:r>
              <a:rPr dirty="0" err="1"/>
              <a:t>Mbp</a:t>
            </a:r>
            <a:r>
              <a:rPr dirty="0"/>
              <a:t> of sequence for analysis for the first time</a:t>
            </a:r>
          </a:p>
        </p:txBody>
      </p:sp>
      <p:sp>
        <p:nvSpPr>
          <p:cNvPr id="470" name="T2T and GRC have generated resources for using T2T-CHM13 as a reference genome"/>
          <p:cNvSpPr txBox="1"/>
          <p:nvPr/>
        </p:nvSpPr>
        <p:spPr>
          <a:xfrm>
            <a:off x="1127725" y="6594719"/>
            <a:ext cx="9937451" cy="5103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lvl1pPr marL="571500" indent="-571500" algn="l">
              <a:spcBef>
                <a:spcPts val="3000"/>
              </a:spcBef>
              <a:buSzPct val="123000"/>
              <a:buChar char="•"/>
              <a:defRPr sz="5000">
                <a:solidFill>
                  <a:srgbClr val="000000"/>
                </a:solidFill>
              </a:defRPr>
            </a:lvl1pPr>
          </a:lstStyle>
          <a:p>
            <a:r>
              <a:rPr lang="en-US" dirty="0"/>
              <a:t>A complete telomere-to-telomere assembly of the Y chromosome from HG002</a:t>
            </a:r>
          </a:p>
          <a:p>
            <a:r>
              <a:rPr dirty="0"/>
              <a:t>T2T </a:t>
            </a:r>
            <a:r>
              <a:rPr lang="en-US" dirty="0"/>
              <a:t>has </a:t>
            </a:r>
            <a:r>
              <a:rPr dirty="0"/>
              <a:t>generated resources for using T2T-CHM13</a:t>
            </a:r>
            <a:r>
              <a:rPr lang="en-US" dirty="0"/>
              <a:t>v2.0</a:t>
            </a:r>
            <a:r>
              <a:rPr dirty="0"/>
              <a:t> as a reference genome</a:t>
            </a:r>
          </a:p>
        </p:txBody>
      </p:sp>
      <p:pic>
        <p:nvPicPr>
          <p:cNvPr id="471" name="resources.pdf" descr="resources.pdf"/>
          <p:cNvPicPr>
            <a:picLocks noChangeAspect="1"/>
          </p:cNvPicPr>
          <p:nvPr/>
        </p:nvPicPr>
        <p:blipFill>
          <a:blip r:embed="rId3"/>
          <a:stretch>
            <a:fillRect/>
          </a:stretch>
        </p:blipFill>
        <p:spPr>
          <a:xfrm>
            <a:off x="12206460" y="6831484"/>
            <a:ext cx="10803031" cy="5978032"/>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Thank you!"/>
          <p:cNvSpPr txBox="1">
            <a:spLocks noGrp="1"/>
          </p:cNvSpPr>
          <p:nvPr>
            <p:ph type="title"/>
          </p:nvPr>
        </p:nvSpPr>
        <p:spPr>
          <a:xfrm>
            <a:off x="0" y="529356"/>
            <a:ext cx="21632587" cy="1273118"/>
          </a:xfrm>
          <a:prstGeom prst="rect">
            <a:avLst/>
          </a:prstGeom>
        </p:spPr>
        <p:txBody>
          <a:bodyPr anchor="ctr"/>
          <a:lstStyle>
            <a:lvl1pPr algn="ctr" defTabSz="1609303">
              <a:defRPr sz="7656" spc="-153"/>
            </a:lvl1pPr>
          </a:lstStyle>
          <a:p>
            <a:r>
              <a:rPr dirty="0"/>
              <a:t>Thank you!</a:t>
            </a:r>
          </a:p>
        </p:txBody>
      </p:sp>
      <p:sp>
        <p:nvSpPr>
          <p:cNvPr id="478" name="T2T Variants…"/>
          <p:cNvSpPr txBox="1"/>
          <p:nvPr/>
        </p:nvSpPr>
        <p:spPr>
          <a:xfrm>
            <a:off x="5622197" y="3202859"/>
            <a:ext cx="10388192" cy="3872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2" anchor="t">
            <a:spAutoFit/>
          </a:bodyPr>
          <a:lstStyle/>
          <a:p>
            <a:pPr defTabSz="457200">
              <a:spcBef>
                <a:spcPts val="600"/>
              </a:spcBef>
              <a:defRPr sz="4500" b="1">
                <a:solidFill>
                  <a:srgbClr val="000000"/>
                </a:solidFill>
                <a:uFill>
                  <a:solidFill>
                    <a:srgbClr val="000000"/>
                  </a:solidFill>
                </a:uFill>
              </a:defRPr>
            </a:pPr>
            <a:r>
              <a:rPr lang="en-US" dirty="0"/>
              <a:t>Mike Schatz</a:t>
            </a:r>
          </a:p>
          <a:p>
            <a:pPr defTabSz="457200">
              <a:spcBef>
                <a:spcPts val="600"/>
              </a:spcBef>
              <a:defRPr sz="4500" b="1">
                <a:solidFill>
                  <a:srgbClr val="000000"/>
                </a:solidFill>
                <a:uFill>
                  <a:solidFill>
                    <a:srgbClr val="000000"/>
                  </a:solidFill>
                </a:uFill>
              </a:defRPr>
            </a:pPr>
            <a:r>
              <a:rPr dirty="0"/>
              <a:t>Sergey </a:t>
            </a:r>
            <a:r>
              <a:rPr dirty="0" err="1"/>
              <a:t>Aganezov</a:t>
            </a:r>
            <a:endParaRPr lang="en-US" dirty="0"/>
          </a:p>
          <a:p>
            <a:pPr defTabSz="457200">
              <a:spcBef>
                <a:spcPts val="600"/>
              </a:spcBef>
              <a:defRPr sz="4500" b="1">
                <a:solidFill>
                  <a:srgbClr val="000000"/>
                </a:solidFill>
                <a:uFill>
                  <a:solidFill>
                    <a:srgbClr val="000000"/>
                  </a:solidFill>
                </a:uFill>
              </a:defRPr>
            </a:pPr>
            <a:r>
              <a:rPr lang="en-US" dirty="0"/>
              <a:t>Steph Yan</a:t>
            </a:r>
            <a:endParaRPr dirty="0"/>
          </a:p>
          <a:p>
            <a:pPr defTabSz="457200">
              <a:spcBef>
                <a:spcPts val="600"/>
              </a:spcBef>
              <a:defRPr sz="4500" b="1">
                <a:solidFill>
                  <a:srgbClr val="000000"/>
                </a:solidFill>
                <a:uFill>
                  <a:solidFill>
                    <a:srgbClr val="000000"/>
                  </a:solidFill>
                </a:uFill>
              </a:defRPr>
            </a:pPr>
            <a:r>
              <a:rPr dirty="0"/>
              <a:t>Daniela Soto</a:t>
            </a:r>
          </a:p>
          <a:p>
            <a:pPr defTabSz="457200">
              <a:spcBef>
                <a:spcPts val="600"/>
              </a:spcBef>
              <a:defRPr sz="4500" b="1">
                <a:solidFill>
                  <a:srgbClr val="000000"/>
                </a:solidFill>
                <a:uFill>
                  <a:solidFill>
                    <a:srgbClr val="000000"/>
                  </a:solidFill>
                </a:uFill>
              </a:defRPr>
            </a:pPr>
            <a:r>
              <a:rPr dirty="0"/>
              <a:t>Melanie </a:t>
            </a:r>
            <a:r>
              <a:rPr dirty="0" err="1"/>
              <a:t>Kirsche</a:t>
            </a:r>
            <a:endParaRPr dirty="0"/>
          </a:p>
          <a:p>
            <a:pPr defTabSz="457200">
              <a:spcBef>
                <a:spcPts val="600"/>
              </a:spcBef>
              <a:defRPr sz="4500" b="1">
                <a:solidFill>
                  <a:srgbClr val="569CF8"/>
                </a:solidFill>
                <a:uFill>
                  <a:solidFill>
                    <a:srgbClr val="000000"/>
                  </a:solidFill>
                </a:uFill>
              </a:defRPr>
            </a:pPr>
            <a:r>
              <a:rPr dirty="0">
                <a:solidFill>
                  <a:schemeClr val="bg2">
                    <a:lumMod val="10000"/>
                  </a:schemeClr>
                </a:solidFill>
              </a:rPr>
              <a:t>Samantha Zarate</a:t>
            </a:r>
          </a:p>
          <a:p>
            <a:pPr defTabSz="457200">
              <a:spcBef>
                <a:spcPts val="600"/>
              </a:spcBef>
              <a:defRPr sz="4500" b="1">
                <a:solidFill>
                  <a:srgbClr val="000000"/>
                </a:solidFill>
                <a:uFill>
                  <a:solidFill>
                    <a:srgbClr val="000000"/>
                  </a:solidFill>
                </a:uFill>
              </a:defRPr>
            </a:pPr>
            <a:r>
              <a:rPr dirty="0"/>
              <a:t>Megan Dennis</a:t>
            </a:r>
          </a:p>
          <a:p>
            <a:pPr defTabSz="457200">
              <a:spcBef>
                <a:spcPts val="600"/>
              </a:spcBef>
              <a:defRPr sz="4500" b="1">
                <a:solidFill>
                  <a:srgbClr val="000000"/>
                </a:solidFill>
                <a:uFill>
                  <a:solidFill>
                    <a:srgbClr val="000000"/>
                  </a:solidFill>
                </a:uFill>
              </a:defRPr>
            </a:pPr>
            <a:r>
              <a:rPr lang="en-US" dirty="0"/>
              <a:t>Justin Zook</a:t>
            </a:r>
          </a:p>
          <a:p>
            <a:pPr defTabSz="457200">
              <a:spcBef>
                <a:spcPts val="600"/>
              </a:spcBef>
              <a:defRPr sz="4500" b="1">
                <a:solidFill>
                  <a:srgbClr val="000000"/>
                </a:solidFill>
                <a:uFill>
                  <a:solidFill>
                    <a:srgbClr val="000000"/>
                  </a:solidFill>
                </a:uFill>
              </a:defRPr>
            </a:pPr>
            <a:r>
              <a:rPr lang="en-US" dirty="0"/>
              <a:t>Rajiv McCoy</a:t>
            </a:r>
          </a:p>
          <a:p>
            <a:pPr defTabSz="457200">
              <a:spcBef>
                <a:spcPts val="600"/>
              </a:spcBef>
              <a:defRPr sz="4500" b="1">
                <a:solidFill>
                  <a:srgbClr val="000000"/>
                </a:solidFill>
                <a:uFill>
                  <a:solidFill>
                    <a:srgbClr val="000000"/>
                  </a:solidFill>
                </a:uFill>
              </a:defRPr>
            </a:pPr>
            <a:r>
              <a:rPr lang="en-US" dirty="0" err="1"/>
              <a:t>Arang</a:t>
            </a:r>
            <a:r>
              <a:rPr lang="en-US" dirty="0"/>
              <a:t> </a:t>
            </a:r>
            <a:r>
              <a:rPr lang="en-US" dirty="0" err="1"/>
              <a:t>Rhie</a:t>
            </a:r>
            <a:endParaRPr lang="en-US" dirty="0"/>
          </a:p>
        </p:txBody>
      </p:sp>
      <p:sp>
        <p:nvSpPr>
          <p:cNvPr id="480" name="Aganezov S*, Yan SM*, Soto DC*, Kirsche M*, Zarate S*, et al., Science, 2022"/>
          <p:cNvSpPr txBox="1"/>
          <p:nvPr/>
        </p:nvSpPr>
        <p:spPr>
          <a:xfrm>
            <a:off x="16469242" y="10765080"/>
            <a:ext cx="6978254"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defRPr sz="3500">
                <a:solidFill>
                  <a:srgbClr val="000000"/>
                </a:solidFill>
                <a:uFill>
                  <a:solidFill>
                    <a:srgbClr val="000000"/>
                  </a:solidFill>
                </a:uFill>
                <a:latin typeface="Verdana"/>
                <a:ea typeface="Verdana"/>
                <a:cs typeface="Verdana"/>
                <a:sym typeface="Verdana"/>
              </a:defRPr>
            </a:pPr>
            <a:r>
              <a:rPr dirty="0"/>
              <a:t>Aganezov S*, Yan SM*, Soto DC*, </a:t>
            </a:r>
            <a:r>
              <a:rPr dirty="0" err="1"/>
              <a:t>Kirsche</a:t>
            </a:r>
            <a:r>
              <a:rPr dirty="0"/>
              <a:t> M*, Zarate S*, </a:t>
            </a:r>
            <a:r>
              <a:rPr i="1" dirty="0"/>
              <a:t>et al., Science</a:t>
            </a:r>
            <a:r>
              <a:rPr dirty="0"/>
              <a:t>, 2022</a:t>
            </a:r>
          </a:p>
        </p:txBody>
      </p:sp>
      <p:pic>
        <p:nvPicPr>
          <p:cNvPr id="481" name="science_cover.jpeg" descr="science_cover.jpeg"/>
          <p:cNvPicPr>
            <a:picLocks noChangeAspect="1"/>
          </p:cNvPicPr>
          <p:nvPr/>
        </p:nvPicPr>
        <p:blipFill>
          <a:blip r:embed="rId3"/>
          <a:stretch>
            <a:fillRect/>
          </a:stretch>
        </p:blipFill>
        <p:spPr>
          <a:xfrm>
            <a:off x="16469242" y="1637347"/>
            <a:ext cx="6978271" cy="8881945"/>
          </a:xfrm>
          <a:prstGeom prst="rect">
            <a:avLst/>
          </a:prstGeom>
          <a:ln w="12700">
            <a:miter lim="400000"/>
          </a:ln>
        </p:spPr>
      </p:pic>
      <p:pic>
        <p:nvPicPr>
          <p:cNvPr id="485" name="Group" descr="Group"/>
          <p:cNvPicPr>
            <a:picLocks noChangeAspect="1"/>
          </p:cNvPicPr>
          <p:nvPr/>
        </p:nvPicPr>
        <p:blipFill>
          <a:blip r:embed="rId4"/>
          <a:srcRect l="12148" t="20597" r="12148" b="2463"/>
          <a:stretch>
            <a:fillRect/>
          </a:stretch>
        </p:blipFill>
        <p:spPr>
          <a:xfrm>
            <a:off x="1034946" y="3715271"/>
            <a:ext cx="1849929" cy="1876363"/>
          </a:xfrm>
          <a:prstGeom prst="rect">
            <a:avLst/>
          </a:prstGeom>
          <a:ln w="12700">
            <a:miter lim="400000"/>
          </a:ln>
        </p:spPr>
      </p:pic>
      <p:pic>
        <p:nvPicPr>
          <p:cNvPr id="486" name="Group" descr="Group"/>
          <p:cNvPicPr>
            <a:picLocks noChangeAspect="1"/>
          </p:cNvPicPr>
          <p:nvPr/>
        </p:nvPicPr>
        <p:blipFill>
          <a:blip r:embed="rId5"/>
          <a:srcRect t="10466" r="32792"/>
          <a:stretch>
            <a:fillRect/>
          </a:stretch>
        </p:blipFill>
        <p:spPr>
          <a:xfrm>
            <a:off x="1021473" y="8369210"/>
            <a:ext cx="1876872" cy="1876957"/>
          </a:xfrm>
          <a:prstGeom prst="rect">
            <a:avLst/>
          </a:prstGeom>
          <a:ln w="12700">
            <a:miter lim="400000"/>
          </a:ln>
        </p:spPr>
      </p:pic>
      <p:pic>
        <p:nvPicPr>
          <p:cNvPr id="487" name="Group" descr="Group"/>
          <p:cNvPicPr>
            <a:picLocks noChangeAspect="1"/>
          </p:cNvPicPr>
          <p:nvPr/>
        </p:nvPicPr>
        <p:blipFill>
          <a:blip r:embed="rId6"/>
          <a:stretch>
            <a:fillRect/>
          </a:stretch>
        </p:blipFill>
        <p:spPr>
          <a:xfrm>
            <a:off x="3285859" y="8368616"/>
            <a:ext cx="1876913" cy="1876913"/>
          </a:xfrm>
          <a:prstGeom prst="rect">
            <a:avLst/>
          </a:prstGeom>
          <a:ln w="12700">
            <a:miter lim="400000"/>
          </a:ln>
        </p:spPr>
      </p:pic>
      <p:pic>
        <p:nvPicPr>
          <p:cNvPr id="488" name="Group" descr="Group"/>
          <p:cNvPicPr>
            <a:picLocks noChangeAspect="1"/>
          </p:cNvPicPr>
          <p:nvPr/>
        </p:nvPicPr>
        <p:blipFill>
          <a:blip r:embed="rId7"/>
          <a:stretch>
            <a:fillRect/>
          </a:stretch>
        </p:blipFill>
        <p:spPr>
          <a:xfrm>
            <a:off x="1034945" y="6055457"/>
            <a:ext cx="1849929" cy="1849930"/>
          </a:xfrm>
          <a:prstGeom prst="rect">
            <a:avLst/>
          </a:prstGeom>
          <a:ln w="12700">
            <a:miter lim="400000"/>
          </a:ln>
        </p:spPr>
      </p:pic>
      <p:pic>
        <p:nvPicPr>
          <p:cNvPr id="489" name="Group" descr="Group"/>
          <p:cNvPicPr>
            <a:picLocks noChangeAspect="1"/>
          </p:cNvPicPr>
          <p:nvPr/>
        </p:nvPicPr>
        <p:blipFill>
          <a:blip r:embed="rId8"/>
          <a:stretch>
            <a:fillRect/>
          </a:stretch>
        </p:blipFill>
        <p:spPr>
          <a:xfrm>
            <a:off x="1034946" y="1401519"/>
            <a:ext cx="1849929" cy="1849929"/>
          </a:xfrm>
          <a:prstGeom prst="rect">
            <a:avLst/>
          </a:prstGeom>
          <a:ln w="12700">
            <a:miter lim="400000"/>
          </a:ln>
        </p:spPr>
      </p:pic>
      <p:pic>
        <p:nvPicPr>
          <p:cNvPr id="490" name="Group" descr="Group"/>
          <p:cNvPicPr>
            <a:picLocks noChangeAspect="1"/>
          </p:cNvPicPr>
          <p:nvPr/>
        </p:nvPicPr>
        <p:blipFill>
          <a:blip r:embed="rId9"/>
          <a:stretch>
            <a:fillRect/>
          </a:stretch>
        </p:blipFill>
        <p:spPr>
          <a:xfrm>
            <a:off x="3297472" y="3724653"/>
            <a:ext cx="1849929" cy="1849929"/>
          </a:xfrm>
          <a:prstGeom prst="rect">
            <a:avLst/>
          </a:prstGeom>
          <a:ln w="12700">
            <a:miter lim="400000"/>
          </a:ln>
        </p:spPr>
      </p:pic>
      <p:pic>
        <p:nvPicPr>
          <p:cNvPr id="491" name="ezgif.com-gif-maker.jpg" descr="ezgif.com-gif-maker.jpg"/>
          <p:cNvPicPr>
            <a:picLocks noChangeAspect="1"/>
          </p:cNvPicPr>
          <p:nvPr/>
        </p:nvPicPr>
        <p:blipFill>
          <a:blip r:embed="rId10"/>
          <a:stretch>
            <a:fillRect/>
          </a:stretch>
        </p:blipFill>
        <p:spPr>
          <a:xfrm>
            <a:off x="1015991" y="10708758"/>
            <a:ext cx="1887835" cy="1849930"/>
          </a:xfrm>
          <a:prstGeom prst="rect">
            <a:avLst/>
          </a:prstGeom>
          <a:ln w="12700">
            <a:miter lim="400000"/>
          </a:ln>
        </p:spPr>
      </p:pic>
      <p:pic>
        <p:nvPicPr>
          <p:cNvPr id="492" name="Image" descr="Image"/>
          <p:cNvPicPr>
            <a:picLocks noChangeAspect="1"/>
          </p:cNvPicPr>
          <p:nvPr/>
        </p:nvPicPr>
        <p:blipFill>
          <a:blip r:embed="rId11"/>
          <a:stretch>
            <a:fillRect/>
          </a:stretch>
        </p:blipFill>
        <p:spPr>
          <a:xfrm>
            <a:off x="3305443" y="6055458"/>
            <a:ext cx="1849930" cy="1849929"/>
          </a:xfrm>
          <a:prstGeom prst="rect">
            <a:avLst/>
          </a:prstGeom>
          <a:ln w="12700">
            <a:miter lim="400000"/>
          </a:ln>
        </p:spPr>
      </p:pic>
      <p:pic>
        <p:nvPicPr>
          <p:cNvPr id="494" name="Image" descr="Image"/>
          <p:cNvPicPr>
            <a:picLocks noChangeAspect="1"/>
          </p:cNvPicPr>
          <p:nvPr/>
        </p:nvPicPr>
        <p:blipFill>
          <a:blip r:embed="rId12"/>
          <a:stretch>
            <a:fillRect/>
          </a:stretch>
        </p:blipFill>
        <p:spPr>
          <a:xfrm>
            <a:off x="5592038" y="10245529"/>
            <a:ext cx="5541894" cy="3153675"/>
          </a:xfrm>
          <a:prstGeom prst="rect">
            <a:avLst/>
          </a:prstGeom>
          <a:ln w="12700">
            <a:miter lim="400000"/>
          </a:ln>
        </p:spPr>
      </p:pic>
      <p:pic>
        <p:nvPicPr>
          <p:cNvPr id="1030" name="Picture 6" descr="Profile photo for syan11">
            <a:extLst>
              <a:ext uri="{FF2B5EF4-FFF2-40B4-BE49-F238E27FC236}">
                <a16:creationId xmlns:a16="http://schemas.microsoft.com/office/drawing/2014/main" id="{4927DA37-BFE7-34F0-15EB-9E0D84C8C7F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97471" y="1401519"/>
            <a:ext cx="1849930" cy="18499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rofile photo for arrhie">
            <a:extLst>
              <a:ext uri="{FF2B5EF4-FFF2-40B4-BE49-F238E27FC236}">
                <a16:creationId xmlns:a16="http://schemas.microsoft.com/office/drawing/2014/main" id="{24443B28-6DAA-9083-F849-33626F3A86E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83979" y="10708758"/>
            <a:ext cx="1876913" cy="187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9D7431-37F6-DF76-68E5-D67F101045E6}"/>
              </a:ext>
            </a:extLst>
          </p:cNvPr>
          <p:cNvSpPr txBox="1"/>
          <p:nvPr/>
        </p:nvSpPr>
        <p:spPr>
          <a:xfrm>
            <a:off x="4720293" y="2133565"/>
            <a:ext cx="1219200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57200">
              <a:spcBef>
                <a:spcPts val="600"/>
              </a:spcBef>
              <a:defRPr sz="4800" b="1" u="sng">
                <a:solidFill>
                  <a:srgbClr val="000000"/>
                </a:solidFill>
                <a:uFill>
                  <a:solidFill>
                    <a:srgbClr val="000000"/>
                  </a:solidFill>
                </a:uFill>
              </a:defRPr>
            </a:pPr>
            <a:r>
              <a:rPr lang="en-US" dirty="0"/>
              <a:t>T2T Variants</a:t>
            </a:r>
            <a:endParaRPr lang="en-US" b="0" u="none" dirty="0"/>
          </a:p>
        </p:txBody>
      </p:sp>
      <p:sp>
        <p:nvSpPr>
          <p:cNvPr id="5" name="TextBox 4">
            <a:extLst>
              <a:ext uri="{FF2B5EF4-FFF2-40B4-BE49-F238E27FC236}">
                <a16:creationId xmlns:a16="http://schemas.microsoft.com/office/drawing/2014/main" id="{62D9D677-7DAA-CEE8-78AD-B14259A928D6}"/>
              </a:ext>
            </a:extLst>
          </p:cNvPr>
          <p:cNvSpPr txBox="1"/>
          <p:nvPr/>
        </p:nvSpPr>
        <p:spPr>
          <a:xfrm>
            <a:off x="7470184" y="7226813"/>
            <a:ext cx="6692218" cy="7950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500" dirty="0"/>
              <a:t>…a</a:t>
            </a:r>
            <a:r>
              <a:rPr kumimoji="0" lang="en-US" sz="4500" b="0" i="0" u="none" strike="noStrike" cap="none" spc="0" normalizeH="0" baseline="0" dirty="0">
                <a:ln>
                  <a:noFill/>
                </a:ln>
                <a:solidFill>
                  <a:srgbClr val="5E5E5E"/>
                </a:solidFill>
                <a:effectLst/>
                <a:uFillTx/>
                <a:latin typeface="+mn-lt"/>
                <a:ea typeface="+mn-ea"/>
                <a:cs typeface="+mn-cs"/>
                <a:sym typeface="Helvetica Neue"/>
              </a:rPr>
              <a:t>nd many </a:t>
            </a:r>
            <a:r>
              <a:rPr kumimoji="0" lang="en-US" sz="4500" b="0" i="0" u="none" strike="noStrike" cap="none" spc="0" normalizeH="0" baseline="0" dirty="0" err="1">
                <a:ln>
                  <a:noFill/>
                </a:ln>
                <a:solidFill>
                  <a:srgbClr val="5E5E5E"/>
                </a:solidFill>
                <a:effectLst/>
                <a:uFillTx/>
                <a:latin typeface="+mn-lt"/>
                <a:ea typeface="+mn-ea"/>
                <a:cs typeface="+mn-cs"/>
                <a:sym typeface="Helvetica Neue"/>
              </a:rPr>
              <a:t>many</a:t>
            </a:r>
            <a:r>
              <a:rPr kumimoji="0" lang="en-US" sz="4500" b="0" i="0" u="none" strike="noStrike" cap="none" spc="0" normalizeH="0" baseline="0" dirty="0">
                <a:ln>
                  <a:noFill/>
                </a:ln>
                <a:solidFill>
                  <a:srgbClr val="5E5E5E"/>
                </a:solidFill>
                <a:effectLst/>
                <a:uFillTx/>
                <a:latin typeface="+mn-lt"/>
                <a:ea typeface="+mn-ea"/>
                <a:cs typeface="+mn-cs"/>
                <a:sym typeface="Helvetica Neue"/>
              </a:rPr>
              <a:t> more!</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extra slides"/>
          <p:cNvSpPr txBox="1">
            <a:spLocks noGrp="1"/>
          </p:cNvSpPr>
          <p:nvPr>
            <p:ph type="title"/>
          </p:nvPr>
        </p:nvSpPr>
        <p:spPr>
          <a:xfrm>
            <a:off x="0" y="6221441"/>
            <a:ext cx="24384001" cy="1273118"/>
          </a:xfrm>
          <a:prstGeom prst="rect">
            <a:avLst/>
          </a:prstGeom>
        </p:spPr>
        <p:txBody>
          <a:bodyPr anchor="ctr"/>
          <a:lstStyle>
            <a:lvl1pPr algn="ctr" defTabSz="1609303">
              <a:defRPr sz="7656" spc="-153">
                <a:solidFill>
                  <a:schemeClr val="accent1"/>
                </a:solidFill>
              </a:defRPr>
            </a:lvl1pPr>
          </a:lstStyle>
          <a:p>
            <a:r>
              <a:t>extra slides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GRCh38 contains artificial haplotype boundaries"/>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GRCh38 contains artificial haplotype boundaries</a:t>
            </a:r>
          </a:p>
        </p:txBody>
      </p:sp>
      <p:pic>
        <p:nvPicPr>
          <p:cNvPr id="500" name="agp_overlap.pdf" descr="agp_overlap.pdf"/>
          <p:cNvPicPr>
            <a:picLocks noChangeAspect="1"/>
          </p:cNvPicPr>
          <p:nvPr/>
        </p:nvPicPr>
        <p:blipFill>
          <a:blip r:embed="rId2"/>
          <a:srcRect b="50000"/>
          <a:stretch>
            <a:fillRect/>
          </a:stretch>
        </p:blipFill>
        <p:spPr>
          <a:xfrm>
            <a:off x="804776" y="2635941"/>
            <a:ext cx="19941891" cy="9970946"/>
          </a:xfrm>
          <a:prstGeom prst="rect">
            <a:avLst/>
          </a:prstGeom>
          <a:ln w="12700">
            <a:miter lim="400000"/>
          </a:ln>
        </p:spPr>
      </p:pic>
      <p:grpSp>
        <p:nvGrpSpPr>
          <p:cNvPr id="503" name="Group"/>
          <p:cNvGrpSpPr/>
          <p:nvPr/>
        </p:nvGrpSpPr>
        <p:grpSpPr>
          <a:xfrm>
            <a:off x="21041270" y="4979500"/>
            <a:ext cx="2698780" cy="3757000"/>
            <a:chOff x="0" y="0"/>
            <a:chExt cx="2698778" cy="3756999"/>
          </a:xfrm>
        </p:grpSpPr>
        <p:pic>
          <p:nvPicPr>
            <p:cNvPr id="501" name="Image" descr="Image"/>
            <p:cNvPicPr>
              <a:picLocks noChangeAspect="1"/>
            </p:cNvPicPr>
            <p:nvPr/>
          </p:nvPicPr>
          <p:blipFill>
            <a:blip r:embed="rId3"/>
            <a:stretch>
              <a:fillRect/>
            </a:stretch>
          </p:blipFill>
          <p:spPr>
            <a:xfrm>
              <a:off x="183948" y="0"/>
              <a:ext cx="2330883" cy="2330883"/>
            </a:xfrm>
            <a:prstGeom prst="rect">
              <a:avLst/>
            </a:prstGeom>
            <a:ln w="12700" cap="flat">
              <a:noFill/>
              <a:miter lim="400000"/>
            </a:ln>
            <a:effectLst/>
          </p:spPr>
        </p:pic>
        <p:sp>
          <p:nvSpPr>
            <p:cNvPr id="502" name="Rajiv McCoy"/>
            <p:cNvSpPr txBox="1"/>
            <p:nvPr/>
          </p:nvSpPr>
          <p:spPr>
            <a:xfrm>
              <a:off x="0" y="2407029"/>
              <a:ext cx="2698779" cy="13499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Rajiv McCoy</a:t>
              </a:r>
            </a:p>
          </p:txBody>
        </p:sp>
      </p:gr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T2T-CHM13 improves short-read alignment"/>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T2T-CHM13 improves short-read alignment</a:t>
            </a:r>
          </a:p>
        </p:txBody>
      </p:sp>
      <p:pic>
        <p:nvPicPr>
          <p:cNvPr id="506" name="Image" descr="Image"/>
          <p:cNvPicPr>
            <a:picLocks noChangeAspect="1"/>
          </p:cNvPicPr>
          <p:nvPr/>
        </p:nvPicPr>
        <p:blipFill>
          <a:blip r:embed="rId2"/>
          <a:stretch>
            <a:fillRect/>
          </a:stretch>
        </p:blipFill>
        <p:spPr>
          <a:xfrm>
            <a:off x="8541457" y="11100980"/>
            <a:ext cx="8181041" cy="679394"/>
          </a:xfrm>
          <a:prstGeom prst="rect">
            <a:avLst/>
          </a:prstGeom>
          <a:ln w="12700">
            <a:miter lim="400000"/>
          </a:ln>
        </p:spPr>
      </p:pic>
      <p:pic>
        <p:nvPicPr>
          <p:cNvPr id="507" name="fig2.pdf" descr="fig2.pdf"/>
          <p:cNvPicPr>
            <a:picLocks noChangeAspect="1"/>
          </p:cNvPicPr>
          <p:nvPr/>
        </p:nvPicPr>
        <p:blipFill>
          <a:blip r:embed="rId3"/>
          <a:stretch>
            <a:fillRect/>
          </a:stretch>
        </p:blipFill>
        <p:spPr>
          <a:xfrm>
            <a:off x="1360132" y="2822575"/>
            <a:ext cx="21663736" cy="7620093"/>
          </a:xfrm>
          <a:prstGeom prst="rect">
            <a:avLst/>
          </a:prstGeom>
          <a:ln w="12700">
            <a:miter lim="400000"/>
          </a:ln>
        </p:spPr>
      </p:pic>
      <p:grpSp>
        <p:nvGrpSpPr>
          <p:cNvPr id="510" name="Group"/>
          <p:cNvGrpSpPr/>
          <p:nvPr/>
        </p:nvGrpSpPr>
        <p:grpSpPr>
          <a:xfrm>
            <a:off x="1167483" y="10614931"/>
            <a:ext cx="5224165" cy="2330884"/>
            <a:chOff x="0" y="0"/>
            <a:chExt cx="5224163" cy="2330882"/>
          </a:xfrm>
        </p:grpSpPr>
        <p:pic>
          <p:nvPicPr>
            <p:cNvPr id="508" name="Image" descr="Image"/>
            <p:cNvPicPr>
              <a:picLocks noChangeAspect="1"/>
            </p:cNvPicPr>
            <p:nvPr/>
          </p:nvPicPr>
          <p:blipFill>
            <a:blip r:embed="rId4"/>
            <a:stretch>
              <a:fillRect/>
            </a:stretch>
          </p:blipFill>
          <p:spPr>
            <a:xfrm>
              <a:off x="0" y="0"/>
              <a:ext cx="2330883" cy="2330883"/>
            </a:xfrm>
            <a:prstGeom prst="rect">
              <a:avLst/>
            </a:prstGeom>
            <a:ln w="12700" cap="flat">
              <a:noFill/>
              <a:miter lim="400000"/>
            </a:ln>
            <a:effectLst/>
          </p:spPr>
        </p:pic>
        <p:sp>
          <p:nvSpPr>
            <p:cNvPr id="509" name="Sergey Aganezov"/>
            <p:cNvSpPr txBox="1"/>
            <p:nvPr/>
          </p:nvSpPr>
          <p:spPr>
            <a:xfrm>
              <a:off x="2525384" y="525056"/>
              <a:ext cx="2698780"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T2T-CHM13 improves short-read variant calling</a:t>
            </a:r>
          </a:p>
        </p:txBody>
      </p:sp>
      <p:pic>
        <p:nvPicPr>
          <p:cNvPr id="513" name="Image" descr="Image"/>
          <p:cNvPicPr>
            <a:picLocks noChangeAspect="1"/>
          </p:cNvPicPr>
          <p:nvPr/>
        </p:nvPicPr>
        <p:blipFill>
          <a:blip r:embed="rId2"/>
          <a:stretch>
            <a:fillRect/>
          </a:stretch>
        </p:blipFill>
        <p:spPr>
          <a:xfrm>
            <a:off x="9628806" y="4040018"/>
            <a:ext cx="9853575" cy="7568258"/>
          </a:xfrm>
          <a:prstGeom prst="rect">
            <a:avLst/>
          </a:prstGeom>
          <a:ln w="12700">
            <a:miter lim="400000"/>
          </a:ln>
        </p:spPr>
      </p:pic>
      <p:sp>
        <p:nvSpPr>
          <p:cNvPr id="514" name="Fewer false heterozygous variants from GRCh38 collapsed duplications"/>
          <p:cNvSpPr txBox="1"/>
          <p:nvPr/>
        </p:nvSpPr>
        <p:spPr>
          <a:xfrm>
            <a:off x="1688014" y="2531466"/>
            <a:ext cx="20568473" cy="771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5000" indent="-635000" algn="l">
              <a:buSzPct val="123000"/>
              <a:buChar char="•"/>
              <a:defRPr sz="4500">
                <a:solidFill>
                  <a:srgbClr val="000000"/>
                </a:solidFill>
              </a:defRPr>
            </a:lvl1pPr>
          </a:lstStyle>
          <a:p>
            <a:r>
              <a:t>Fewer false heterozygous variants from GRCh38 collapsed duplications</a:t>
            </a:r>
          </a:p>
        </p:txBody>
      </p:sp>
      <p:grpSp>
        <p:nvGrpSpPr>
          <p:cNvPr id="517" name="Group"/>
          <p:cNvGrpSpPr/>
          <p:nvPr/>
        </p:nvGrpSpPr>
        <p:grpSpPr>
          <a:xfrm>
            <a:off x="20643569" y="9187298"/>
            <a:ext cx="2698780" cy="3687800"/>
            <a:chOff x="0" y="0"/>
            <a:chExt cx="2698778" cy="3687798"/>
          </a:xfrm>
        </p:grpSpPr>
        <p:pic>
          <p:nvPicPr>
            <p:cNvPr id="515" name="Image" descr="Image"/>
            <p:cNvPicPr>
              <a:picLocks noChangeAspect="1"/>
            </p:cNvPicPr>
            <p:nvPr/>
          </p:nvPicPr>
          <p:blipFill>
            <a:blip r:embed="rId3"/>
            <a:stretch>
              <a:fillRect/>
            </a:stretch>
          </p:blipFill>
          <p:spPr>
            <a:xfrm>
              <a:off x="183948" y="0"/>
              <a:ext cx="2330883" cy="2330883"/>
            </a:xfrm>
            <a:prstGeom prst="rect">
              <a:avLst/>
            </a:prstGeom>
            <a:ln w="12700" cap="flat">
              <a:noFill/>
              <a:miter lim="400000"/>
            </a:ln>
            <a:effectLst/>
          </p:spPr>
        </p:pic>
        <p:sp>
          <p:nvSpPr>
            <p:cNvPr id="516" name="Samantha Zarate"/>
            <p:cNvSpPr txBox="1"/>
            <p:nvPr/>
          </p:nvSpPr>
          <p:spPr>
            <a:xfrm>
              <a:off x="0" y="2407029"/>
              <a:ext cx="2698779"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pic>
        <p:nvPicPr>
          <p:cNvPr id="518" name="Image" descr="Image"/>
          <p:cNvPicPr>
            <a:picLocks noChangeAspect="1"/>
          </p:cNvPicPr>
          <p:nvPr/>
        </p:nvPicPr>
        <p:blipFill>
          <a:blip r:embed="rId4"/>
          <a:stretch>
            <a:fillRect/>
          </a:stretch>
        </p:blipFill>
        <p:spPr>
          <a:xfrm>
            <a:off x="1688014" y="4040018"/>
            <a:ext cx="7360502" cy="8547680"/>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T2T-CHM13 improves short-read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T2T-CHM13 improves short-read variant calling</a:t>
            </a:r>
          </a:p>
        </p:txBody>
      </p:sp>
      <p:sp>
        <p:nvSpPr>
          <p:cNvPr id="521" name="Fewer spurious heterozygous variants from GRCh38 collapsed duplications"/>
          <p:cNvSpPr txBox="1"/>
          <p:nvPr/>
        </p:nvSpPr>
        <p:spPr>
          <a:xfrm>
            <a:off x="1688014" y="2531466"/>
            <a:ext cx="20568473" cy="771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5000" indent="-635000" algn="l">
              <a:buSzPct val="123000"/>
              <a:buChar char="•"/>
              <a:defRPr sz="4500">
                <a:solidFill>
                  <a:srgbClr val="000000"/>
                </a:solidFill>
              </a:defRPr>
            </a:lvl1pPr>
          </a:lstStyle>
          <a:p>
            <a:r>
              <a:t>Fewer spurious heterozygous variants from GRCh38 collapsed duplications</a:t>
            </a:r>
          </a:p>
        </p:txBody>
      </p:sp>
      <p:pic>
        <p:nvPicPr>
          <p:cNvPr id="522" name="fig2_hwe2.pdf" descr="fig2_hwe2.pdf"/>
          <p:cNvPicPr>
            <a:picLocks noChangeAspect="1"/>
          </p:cNvPicPr>
          <p:nvPr/>
        </p:nvPicPr>
        <p:blipFill>
          <a:blip r:embed="rId3"/>
          <a:srcRect t="3928"/>
          <a:stretch>
            <a:fillRect/>
          </a:stretch>
        </p:blipFill>
        <p:spPr>
          <a:xfrm>
            <a:off x="5560020" y="3804906"/>
            <a:ext cx="13264073" cy="9143118"/>
          </a:xfrm>
          <a:prstGeom prst="rect">
            <a:avLst/>
          </a:prstGeom>
          <a:ln w="12700">
            <a:miter lim="400000"/>
          </a:ln>
        </p:spPr>
      </p:pic>
      <p:grpSp>
        <p:nvGrpSpPr>
          <p:cNvPr id="525" name="Group"/>
          <p:cNvGrpSpPr/>
          <p:nvPr/>
        </p:nvGrpSpPr>
        <p:grpSpPr>
          <a:xfrm>
            <a:off x="20643569" y="9187298"/>
            <a:ext cx="2698780" cy="3687800"/>
            <a:chOff x="0" y="0"/>
            <a:chExt cx="2698778" cy="3687798"/>
          </a:xfrm>
        </p:grpSpPr>
        <p:pic>
          <p:nvPicPr>
            <p:cNvPr id="523" name="Image" descr="Image"/>
            <p:cNvPicPr>
              <a:picLocks noChangeAspect="1"/>
            </p:cNvPicPr>
            <p:nvPr/>
          </p:nvPicPr>
          <p:blipFill>
            <a:blip r:embed="rId4"/>
            <a:stretch>
              <a:fillRect/>
            </a:stretch>
          </p:blipFill>
          <p:spPr>
            <a:xfrm>
              <a:off x="183948" y="0"/>
              <a:ext cx="2330883" cy="2330883"/>
            </a:xfrm>
            <a:prstGeom prst="rect">
              <a:avLst/>
            </a:prstGeom>
            <a:ln w="12700" cap="flat">
              <a:noFill/>
              <a:miter lim="400000"/>
            </a:ln>
            <a:effectLst/>
          </p:spPr>
        </p:pic>
        <p:sp>
          <p:nvSpPr>
            <p:cNvPr id="524" name="Samantha Zarate"/>
            <p:cNvSpPr txBox="1"/>
            <p:nvPr/>
          </p:nvSpPr>
          <p:spPr>
            <a:xfrm>
              <a:off x="0" y="2407029"/>
              <a:ext cx="2698779"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Samantha Zarate</a:t>
              </a:r>
            </a:p>
          </p:txBody>
        </p:sp>
      </p:grpSp>
      <p:sp>
        <p:nvSpPr>
          <p:cNvPr id="526" name="Rectangle"/>
          <p:cNvSpPr/>
          <p:nvPr/>
        </p:nvSpPr>
        <p:spPr>
          <a:xfrm>
            <a:off x="12784304" y="8121849"/>
            <a:ext cx="5835127" cy="50932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Text"/>
          <p:cNvSpPr txBox="1"/>
          <p:nvPr/>
        </p:nvSpPr>
        <p:spPr>
          <a:xfrm>
            <a:off x="23654117" y="12752315"/>
            <a:ext cx="237872" cy="634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500" b="1" u="sng">
                <a:solidFill>
                  <a:srgbClr val="235679"/>
                </a:solidFill>
                <a:hlinkClick r:id="rId3"/>
              </a:defRPr>
            </a:lvl1pPr>
          </a:lstStyle>
          <a:p>
            <a:pPr>
              <a:defRPr u="none"/>
            </a:pPr>
            <a:r>
              <a:rPr u="sng">
                <a:hlinkClick r:id="rId3"/>
              </a:rPr>
              <a:t> </a:t>
            </a:r>
          </a:p>
        </p:txBody>
      </p:sp>
      <p:sp>
        <p:nvSpPr>
          <p:cNvPr id="531" name="T2T-CHM13 fixes the insertion-deletion misbalance in GRCh38"/>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T2T-CHM13 fixes the insertion-deletion misbalance in GRCh38</a:t>
            </a:r>
          </a:p>
        </p:txBody>
      </p:sp>
      <p:grpSp>
        <p:nvGrpSpPr>
          <p:cNvPr id="534" name="Group"/>
          <p:cNvGrpSpPr/>
          <p:nvPr/>
        </p:nvGrpSpPr>
        <p:grpSpPr>
          <a:xfrm>
            <a:off x="20620412" y="4060080"/>
            <a:ext cx="2698780" cy="3712969"/>
            <a:chOff x="0" y="0"/>
            <a:chExt cx="2698778" cy="3712967"/>
          </a:xfrm>
        </p:grpSpPr>
        <p:pic>
          <p:nvPicPr>
            <p:cNvPr id="532" name="Image" descr="Image"/>
            <p:cNvPicPr>
              <a:picLocks noChangeAspect="1"/>
            </p:cNvPicPr>
            <p:nvPr/>
          </p:nvPicPr>
          <p:blipFill>
            <a:blip r:embed="rId4"/>
            <a:stretch>
              <a:fillRect/>
            </a:stretch>
          </p:blipFill>
          <p:spPr>
            <a:xfrm>
              <a:off x="183948" y="0"/>
              <a:ext cx="2356052" cy="2356052"/>
            </a:xfrm>
            <a:prstGeom prst="rect">
              <a:avLst/>
            </a:prstGeom>
            <a:ln w="12700" cap="flat">
              <a:noFill/>
              <a:miter lim="400000"/>
            </a:ln>
            <a:effectLst/>
          </p:spPr>
        </p:pic>
        <p:sp>
          <p:nvSpPr>
            <p:cNvPr id="533" name="Melanie Kirsche"/>
            <p:cNvSpPr txBox="1"/>
            <p:nvPr/>
          </p:nvSpPr>
          <p:spPr>
            <a:xfrm>
              <a:off x="0" y="2432198"/>
              <a:ext cx="2698779"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Melanie Kirsche</a:t>
              </a:r>
            </a:p>
          </p:txBody>
        </p:sp>
      </p:grpSp>
      <p:sp>
        <p:nvSpPr>
          <p:cNvPr id="535" name="Excess GRCh38 insertions represent missing or incomplete sequences"/>
          <p:cNvSpPr txBox="1"/>
          <p:nvPr/>
        </p:nvSpPr>
        <p:spPr>
          <a:xfrm>
            <a:off x="12192000" y="3448299"/>
            <a:ext cx="7386976" cy="3131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5000" indent="-635000" algn="l">
              <a:buSzPct val="123000"/>
              <a:buChar char="•"/>
              <a:defRPr sz="5000">
                <a:solidFill>
                  <a:srgbClr val="000000"/>
                </a:solidFill>
              </a:defRPr>
            </a:lvl1pPr>
          </a:lstStyle>
          <a:p>
            <a:r>
              <a:t>Excess GRCh38 insertions represent missing or incomplete sequences</a:t>
            </a:r>
          </a:p>
        </p:txBody>
      </p:sp>
      <p:pic>
        <p:nvPicPr>
          <p:cNvPr id="536" name="fig3_indel.pdf" descr="fig3_indel.pdf"/>
          <p:cNvPicPr>
            <a:picLocks noChangeAspect="1"/>
          </p:cNvPicPr>
          <p:nvPr/>
        </p:nvPicPr>
        <p:blipFill>
          <a:blip r:embed="rId5"/>
          <a:srcRect r="50000"/>
          <a:stretch>
            <a:fillRect/>
          </a:stretch>
        </p:blipFill>
        <p:spPr>
          <a:xfrm>
            <a:off x="2258134" y="2502790"/>
            <a:ext cx="4446215" cy="10075492"/>
          </a:xfrm>
          <a:prstGeom prst="rect">
            <a:avLst/>
          </a:prstGeom>
          <a:ln w="12700">
            <a:miter lim="400000"/>
          </a:ln>
        </p:spPr>
      </p:pic>
      <p:grpSp>
        <p:nvGrpSpPr>
          <p:cNvPr id="539" name="Group"/>
          <p:cNvGrpSpPr/>
          <p:nvPr/>
        </p:nvGrpSpPr>
        <p:grpSpPr>
          <a:xfrm>
            <a:off x="20620412" y="8419696"/>
            <a:ext cx="2698780" cy="3794847"/>
            <a:chOff x="0" y="0"/>
            <a:chExt cx="2698778" cy="3794846"/>
          </a:xfrm>
        </p:grpSpPr>
        <p:pic>
          <p:nvPicPr>
            <p:cNvPr id="537" name="Image" descr="Image"/>
            <p:cNvPicPr>
              <a:picLocks noChangeAspect="1"/>
            </p:cNvPicPr>
            <p:nvPr/>
          </p:nvPicPr>
          <p:blipFill>
            <a:blip r:embed="rId6"/>
            <a:stretch>
              <a:fillRect/>
            </a:stretch>
          </p:blipFill>
          <p:spPr>
            <a:xfrm>
              <a:off x="183948" y="0"/>
              <a:ext cx="2330883" cy="2330883"/>
            </a:xfrm>
            <a:prstGeom prst="rect">
              <a:avLst/>
            </a:prstGeom>
            <a:ln w="12700" cap="flat">
              <a:noFill/>
              <a:miter lim="400000"/>
            </a:ln>
            <a:effectLst/>
          </p:spPr>
        </p:pic>
        <p:sp>
          <p:nvSpPr>
            <p:cNvPr id="538" name="Sergey Aganezov"/>
            <p:cNvSpPr txBox="1"/>
            <p:nvPr/>
          </p:nvSpPr>
          <p:spPr>
            <a:xfrm>
              <a:off x="0" y="2407029"/>
              <a:ext cx="2698779" cy="13878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Text"/>
          <p:cNvSpPr txBox="1"/>
          <p:nvPr/>
        </p:nvSpPr>
        <p:spPr>
          <a:xfrm>
            <a:off x="23654117" y="12752315"/>
            <a:ext cx="237872" cy="634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500" b="1" u="sng">
                <a:solidFill>
                  <a:srgbClr val="235679"/>
                </a:solidFill>
                <a:hlinkClick r:id="rId3"/>
              </a:defRPr>
            </a:lvl1pPr>
          </a:lstStyle>
          <a:p>
            <a:pPr>
              <a:defRPr u="none"/>
            </a:pPr>
            <a:r>
              <a:rPr u="sng">
                <a:hlinkClick r:id="rId3"/>
              </a:rPr>
              <a:t> </a:t>
            </a:r>
          </a:p>
        </p:txBody>
      </p:sp>
      <p:sp>
        <p:nvSpPr>
          <p:cNvPr id="544" name="T2T-CHM13 fixes the insertion-deletion misbalance in GRCh38"/>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T2T-CHM13 fixes the insertion-deletion misbalance in GRCh38</a:t>
            </a:r>
          </a:p>
        </p:txBody>
      </p:sp>
      <p:grpSp>
        <p:nvGrpSpPr>
          <p:cNvPr id="547" name="Group"/>
          <p:cNvGrpSpPr/>
          <p:nvPr/>
        </p:nvGrpSpPr>
        <p:grpSpPr>
          <a:xfrm>
            <a:off x="20620412" y="4060080"/>
            <a:ext cx="2698780" cy="3712969"/>
            <a:chOff x="0" y="0"/>
            <a:chExt cx="2698778" cy="3712967"/>
          </a:xfrm>
        </p:grpSpPr>
        <p:pic>
          <p:nvPicPr>
            <p:cNvPr id="545" name="Image" descr="Image"/>
            <p:cNvPicPr>
              <a:picLocks noChangeAspect="1"/>
            </p:cNvPicPr>
            <p:nvPr/>
          </p:nvPicPr>
          <p:blipFill>
            <a:blip r:embed="rId4"/>
            <a:stretch>
              <a:fillRect/>
            </a:stretch>
          </p:blipFill>
          <p:spPr>
            <a:xfrm>
              <a:off x="183948" y="0"/>
              <a:ext cx="2356052" cy="2356052"/>
            </a:xfrm>
            <a:prstGeom prst="rect">
              <a:avLst/>
            </a:prstGeom>
            <a:ln w="12700" cap="flat">
              <a:noFill/>
              <a:miter lim="400000"/>
            </a:ln>
            <a:effectLst/>
          </p:spPr>
        </p:pic>
        <p:sp>
          <p:nvSpPr>
            <p:cNvPr id="546" name="Melanie Kirsche"/>
            <p:cNvSpPr txBox="1"/>
            <p:nvPr/>
          </p:nvSpPr>
          <p:spPr>
            <a:xfrm>
              <a:off x="0" y="2432198"/>
              <a:ext cx="2698779"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Melanie Kirsche</a:t>
              </a:r>
            </a:p>
          </p:txBody>
        </p:sp>
      </p:grpSp>
      <p:pic>
        <p:nvPicPr>
          <p:cNvPr id="548" name="fig3_indel.pdf" descr="fig3_indel.pdf"/>
          <p:cNvPicPr>
            <a:picLocks noChangeAspect="1"/>
          </p:cNvPicPr>
          <p:nvPr/>
        </p:nvPicPr>
        <p:blipFill>
          <a:blip r:embed="rId5"/>
          <a:stretch>
            <a:fillRect/>
          </a:stretch>
        </p:blipFill>
        <p:spPr>
          <a:xfrm>
            <a:off x="2258134" y="2502790"/>
            <a:ext cx="8892429" cy="10075492"/>
          </a:xfrm>
          <a:prstGeom prst="rect">
            <a:avLst/>
          </a:prstGeom>
          <a:ln w="12700">
            <a:miter lim="400000"/>
          </a:ln>
        </p:spPr>
      </p:pic>
      <p:grpSp>
        <p:nvGrpSpPr>
          <p:cNvPr id="561" name="Group"/>
          <p:cNvGrpSpPr/>
          <p:nvPr/>
        </p:nvGrpSpPr>
        <p:grpSpPr>
          <a:xfrm>
            <a:off x="11565659" y="9392704"/>
            <a:ext cx="626342" cy="634808"/>
            <a:chOff x="0" y="0"/>
            <a:chExt cx="626340" cy="634806"/>
          </a:xfrm>
        </p:grpSpPr>
        <p:sp>
          <p:nvSpPr>
            <p:cNvPr id="549" name="Square"/>
            <p:cNvSpPr/>
            <p:nvPr/>
          </p:nvSpPr>
          <p:spPr>
            <a:xfrm>
              <a:off x="12230" y="8758"/>
              <a:ext cx="594898" cy="594898"/>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50" name="Line"/>
            <p:cNvSpPr/>
            <p:nvPr/>
          </p:nvSpPr>
          <p:spPr>
            <a:xfrm flipV="1">
              <a:off x="0" y="0"/>
              <a:ext cx="129750" cy="12975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51" name="Line"/>
            <p:cNvSpPr/>
            <p:nvPr/>
          </p:nvSpPr>
          <p:spPr>
            <a:xfrm flipV="1">
              <a:off x="0" y="21777"/>
              <a:ext cx="206537" cy="20653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52" name="Line"/>
            <p:cNvSpPr/>
            <p:nvPr/>
          </p:nvSpPr>
          <p:spPr>
            <a:xfrm flipV="1">
              <a:off x="0" y="31811"/>
              <a:ext cx="302991" cy="3029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53" name="Line"/>
            <p:cNvSpPr/>
            <p:nvPr/>
          </p:nvSpPr>
          <p:spPr>
            <a:xfrm flipV="1">
              <a:off x="0" y="21777"/>
              <a:ext cx="412687" cy="41268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54" name="Line"/>
            <p:cNvSpPr/>
            <p:nvPr/>
          </p:nvSpPr>
          <p:spPr>
            <a:xfrm flipV="1">
              <a:off x="-1" y="4698"/>
              <a:ext cx="533184" cy="53318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55" name="Line"/>
            <p:cNvSpPr/>
            <p:nvPr/>
          </p:nvSpPr>
          <p:spPr>
            <a:xfrm flipV="1">
              <a:off x="0" y="15447"/>
              <a:ext cx="619359" cy="61936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56" name="Line"/>
            <p:cNvSpPr/>
            <p:nvPr/>
          </p:nvSpPr>
          <p:spPr>
            <a:xfrm flipV="1">
              <a:off x="109957" y="131734"/>
              <a:ext cx="488361" cy="4883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57" name="Line"/>
            <p:cNvSpPr/>
            <p:nvPr/>
          </p:nvSpPr>
          <p:spPr>
            <a:xfrm flipV="1">
              <a:off x="211540" y="208067"/>
              <a:ext cx="407819" cy="40781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58" name="Line"/>
            <p:cNvSpPr/>
            <p:nvPr/>
          </p:nvSpPr>
          <p:spPr>
            <a:xfrm flipV="1">
              <a:off x="313247" y="302793"/>
              <a:ext cx="313094" cy="31309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59" name="Line"/>
            <p:cNvSpPr/>
            <p:nvPr/>
          </p:nvSpPr>
          <p:spPr>
            <a:xfrm flipV="1">
              <a:off x="412630" y="429611"/>
              <a:ext cx="186275" cy="18627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sp>
          <p:nvSpPr>
            <p:cNvPr id="560" name="Line"/>
            <p:cNvSpPr/>
            <p:nvPr/>
          </p:nvSpPr>
          <p:spPr>
            <a:xfrm flipV="1">
              <a:off x="505519" y="529438"/>
              <a:ext cx="86449" cy="8644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sp>
        <p:nvSpPr>
          <p:cNvPr id="562" name="sequences only in CHM13"/>
          <p:cNvSpPr txBox="1"/>
          <p:nvPr/>
        </p:nvSpPr>
        <p:spPr>
          <a:xfrm>
            <a:off x="12450706" y="9361620"/>
            <a:ext cx="6080253" cy="696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sequences only in CHM13</a:t>
            </a:r>
          </a:p>
        </p:txBody>
      </p:sp>
      <p:grpSp>
        <p:nvGrpSpPr>
          <p:cNvPr id="565" name="Group"/>
          <p:cNvGrpSpPr/>
          <p:nvPr/>
        </p:nvGrpSpPr>
        <p:grpSpPr>
          <a:xfrm>
            <a:off x="20620412" y="8419696"/>
            <a:ext cx="2698780" cy="3794847"/>
            <a:chOff x="0" y="0"/>
            <a:chExt cx="2698778" cy="3794846"/>
          </a:xfrm>
        </p:grpSpPr>
        <p:pic>
          <p:nvPicPr>
            <p:cNvPr id="563" name="Image" descr="Image"/>
            <p:cNvPicPr>
              <a:picLocks noChangeAspect="1"/>
            </p:cNvPicPr>
            <p:nvPr/>
          </p:nvPicPr>
          <p:blipFill>
            <a:blip r:embed="rId6"/>
            <a:stretch>
              <a:fillRect/>
            </a:stretch>
          </p:blipFill>
          <p:spPr>
            <a:xfrm>
              <a:off x="183948" y="0"/>
              <a:ext cx="2330883" cy="2330883"/>
            </a:xfrm>
            <a:prstGeom prst="rect">
              <a:avLst/>
            </a:prstGeom>
            <a:ln w="12700" cap="flat">
              <a:noFill/>
              <a:miter lim="400000"/>
            </a:ln>
            <a:effectLst/>
          </p:spPr>
        </p:pic>
        <p:sp>
          <p:nvSpPr>
            <p:cNvPr id="564" name="Sergey Aganezov"/>
            <p:cNvSpPr txBox="1"/>
            <p:nvPr/>
          </p:nvSpPr>
          <p:spPr>
            <a:xfrm>
              <a:off x="0" y="2407029"/>
              <a:ext cx="2698779" cy="13878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sp>
        <p:nvSpPr>
          <p:cNvPr id="566" name="Excess GRCh38 insertions represent missing or incomplete sequences"/>
          <p:cNvSpPr txBox="1"/>
          <p:nvPr/>
        </p:nvSpPr>
        <p:spPr>
          <a:xfrm>
            <a:off x="12192000" y="3448299"/>
            <a:ext cx="7386976" cy="3131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5000" indent="-635000" algn="l">
              <a:buSzPct val="123000"/>
              <a:buChar char="•"/>
              <a:defRPr sz="5000">
                <a:solidFill>
                  <a:srgbClr val="000000"/>
                </a:solidFill>
              </a:defRPr>
            </a:lvl1pPr>
          </a:lstStyle>
          <a:p>
            <a:r>
              <a:t>Excess GRCh38 insertions represent missing or incomplete sequences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nonsyn_winnowmap_ideogram.pdf" descr="nonsyn_winnowmap_ideogram.pdf"/>
          <p:cNvPicPr>
            <a:picLocks noChangeAspect="1"/>
          </p:cNvPicPr>
          <p:nvPr/>
        </p:nvPicPr>
        <p:blipFill>
          <a:blip r:embed="rId3"/>
          <a:srcRect r="13040"/>
          <a:stretch>
            <a:fillRect/>
          </a:stretch>
        </p:blipFill>
        <p:spPr>
          <a:xfrm>
            <a:off x="347084" y="1946713"/>
            <a:ext cx="20051754" cy="11529365"/>
          </a:xfrm>
          <a:prstGeom prst="rect">
            <a:avLst/>
          </a:prstGeom>
          <a:ln w="12700">
            <a:miter lim="400000"/>
          </a:ln>
        </p:spPr>
      </p:pic>
      <p:sp>
        <p:nvSpPr>
          <p:cNvPr id="571" name="Identifying new sequences revealed by T2T-CHM13"/>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Identifying new sequences revealed by T2T-CHM13</a:t>
            </a:r>
          </a:p>
        </p:txBody>
      </p:sp>
      <p:graphicFrame>
        <p:nvGraphicFramePr>
          <p:cNvPr id="572" name="Table"/>
          <p:cNvGraphicFramePr/>
          <p:nvPr/>
        </p:nvGraphicFramePr>
        <p:xfrm>
          <a:off x="13884400" y="3385821"/>
          <a:ext cx="9845766" cy="5004911"/>
        </p:xfrm>
        <a:graphic>
          <a:graphicData uri="http://schemas.openxmlformats.org/drawingml/2006/table">
            <a:tbl>
              <a:tblPr>
                <a:tableStyleId>{4C3C2611-4C71-4FC5-86AE-919BDF0F9419}</a:tableStyleId>
              </a:tblPr>
              <a:tblGrid>
                <a:gridCol w="4889922">
                  <a:extLst>
                    <a:ext uri="{9D8B030D-6E8A-4147-A177-3AD203B41FA5}">
                      <a16:colId xmlns:a16="http://schemas.microsoft.com/office/drawing/2014/main" val="20000"/>
                    </a:ext>
                  </a:extLst>
                </a:gridCol>
                <a:gridCol w="4955844">
                  <a:extLst>
                    <a:ext uri="{9D8B030D-6E8A-4147-A177-3AD203B41FA5}">
                      <a16:colId xmlns:a16="http://schemas.microsoft.com/office/drawing/2014/main" val="20001"/>
                    </a:ext>
                  </a:extLst>
                </a:gridCol>
              </a:tblGrid>
              <a:tr h="1398111">
                <a:tc>
                  <a:txBody>
                    <a:bodyPr/>
                    <a:lstStyle/>
                    <a:p>
                      <a:pPr defTabSz="914400"/>
                      <a:r>
                        <a:rPr sz="4500" b="1">
                          <a:solidFill>
                            <a:srgbClr val="83584E"/>
                          </a:solidFill>
                        </a:rPr>
                        <a:t>Non-syntenic</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defRPr sz="3200" b="1">
                          <a:solidFill>
                            <a:srgbClr val="BCBC49"/>
                          </a:solidFill>
                        </a:defRPr>
                      </a:pPr>
                      <a:r>
                        <a:rPr sz="4500"/>
                        <a:t>Winnowmap</a:t>
                      </a:r>
                      <a:br/>
                      <a:r>
                        <a:rPr sz="3000"/>
                        <a:t>“previously unresolved”</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3592576">
                <a:tc>
                  <a:txBody>
                    <a:bodyPr/>
                    <a:lstStyle/>
                    <a:p>
                      <a:pPr algn="l" defTabSz="2438338">
                        <a:defRPr sz="1000" b="1"/>
                      </a:pPr>
                      <a:endParaRPr/>
                    </a:p>
                    <a:p>
                      <a:pPr marL="508000" indent="-508000" algn="l" defTabSz="2438338">
                        <a:buSzPct val="123000"/>
                        <a:buChar char="•"/>
                        <a:defRPr sz="4000" b="1"/>
                      </a:pPr>
                      <a:r>
                        <a:rPr b="0"/>
                        <a:t>1 Mb regions of T2T-CHM13 without synteny with GRCh38</a:t>
                      </a:r>
                    </a:p>
                  </a:txBody>
                  <a:tcPr marL="50800" marR="50800" marT="50800" marB="50800" horzOverflow="overflow">
                    <a:lnL w="12700">
                      <a:miter lim="400000"/>
                    </a:lnL>
                    <a:lnR w="12700">
                      <a:miter lim="400000"/>
                    </a:lnR>
                    <a:lnT w="12700">
                      <a:miter lim="400000"/>
                    </a:lnT>
                    <a:lnB w="12700">
                      <a:miter lim="400000"/>
                    </a:lnB>
                  </a:tcPr>
                </a:tc>
                <a:tc>
                  <a:txBody>
                    <a:bodyPr/>
                    <a:lstStyle/>
                    <a:p>
                      <a:pPr marL="508000" indent="-508000" algn="l" defTabSz="2438338">
                        <a:buSzPct val="123000"/>
                        <a:buChar char="•"/>
                        <a:defRPr sz="1000" b="1">
                          <a:solidFill>
                            <a:srgbClr val="FFFFFF"/>
                          </a:solidFill>
                        </a:defRPr>
                      </a:pPr>
                      <a:endParaRPr/>
                    </a:p>
                    <a:p>
                      <a:pPr marL="508000" indent="-508000" algn="l" defTabSz="2438338">
                        <a:buSzPct val="123000"/>
                        <a:buChar char="•"/>
                        <a:defRPr sz="4000" b="1"/>
                      </a:pPr>
                      <a:r>
                        <a:rPr b="0"/>
                        <a:t>Winnowmap alignments of GRCh38 to T2T-CHM13</a:t>
                      </a:r>
                    </a:p>
                    <a:p>
                      <a:pPr marL="508000" indent="-508000" algn="l" defTabSz="2438338">
                        <a:buSzPct val="123000"/>
                        <a:buChar char="•"/>
                        <a:defRPr sz="1000" b="1">
                          <a:solidFill>
                            <a:srgbClr val="FFFFFF"/>
                          </a:solidFill>
                        </a:defRPr>
                      </a:pPr>
                      <a:endParaRPr b="0"/>
                    </a:p>
                    <a:p>
                      <a:pPr marL="508000" indent="-508000" algn="l" defTabSz="2438338">
                        <a:buSzPct val="123000"/>
                        <a:buChar char="•"/>
                        <a:defRPr sz="1000" b="1">
                          <a:solidFill>
                            <a:srgbClr val="FFFFFF"/>
                          </a:solidFill>
                        </a:defRPr>
                      </a:pPr>
                      <a:endParaRPr b="0"/>
                    </a:p>
                    <a:p>
                      <a:pPr marL="508000" indent="-508000" algn="l" defTabSz="2438338">
                        <a:buSzPct val="123000"/>
                        <a:buChar char="•"/>
                        <a:defRPr sz="4000" b="1"/>
                      </a:pPr>
                      <a:r>
                        <a:rPr b="0"/>
                        <a:t>More strict</a:t>
                      </a:r>
                    </a:p>
                  </a:txBody>
                  <a:tcPr marL="50800" marR="50800" marT="50800" marB="5080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bl>
          </a:graphicData>
        </a:graphic>
      </p:graphicFrame>
      <p:grpSp>
        <p:nvGrpSpPr>
          <p:cNvPr id="576" name="Group"/>
          <p:cNvGrpSpPr/>
          <p:nvPr/>
        </p:nvGrpSpPr>
        <p:grpSpPr>
          <a:xfrm>
            <a:off x="9107075" y="3063732"/>
            <a:ext cx="2363386" cy="2505050"/>
            <a:chOff x="0" y="0"/>
            <a:chExt cx="2363385" cy="2505049"/>
          </a:xfrm>
        </p:grpSpPr>
        <p:pic>
          <p:nvPicPr>
            <p:cNvPr id="573" name="nonsyn_winnowmap_ideogram.pdf" descr="nonsyn_winnowmap_ideogram.pdf"/>
            <p:cNvPicPr>
              <a:picLocks noChangeAspect="1"/>
            </p:cNvPicPr>
            <p:nvPr/>
          </p:nvPicPr>
          <p:blipFill>
            <a:blip r:embed="rId4"/>
            <a:srcRect l="88288" t="41862" r="8555" b="46985"/>
            <a:stretch>
              <a:fillRect/>
            </a:stretch>
          </p:blipFill>
          <p:spPr>
            <a:xfrm>
              <a:off x="0" y="0"/>
              <a:ext cx="979241" cy="1730193"/>
            </a:xfrm>
            <a:prstGeom prst="rect">
              <a:avLst/>
            </a:prstGeom>
            <a:ln w="12700" cap="flat">
              <a:noFill/>
              <a:miter lim="400000"/>
            </a:ln>
            <a:effectLst/>
          </p:spPr>
        </p:pic>
        <p:sp>
          <p:nvSpPr>
            <p:cNvPr id="574" name="non-syntenic"/>
            <p:cNvSpPr/>
            <p:nvPr/>
          </p:nvSpPr>
          <p:spPr>
            <a:xfrm>
              <a:off x="1093385" y="45888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500" b="1">
                  <a:solidFill>
                    <a:srgbClr val="000000"/>
                  </a:solidFill>
                </a:defRPr>
              </a:lvl1pPr>
            </a:lstStyle>
            <a:p>
              <a:r>
                <a:t>non-syntenic</a:t>
              </a:r>
            </a:p>
          </p:txBody>
        </p:sp>
        <p:sp>
          <p:nvSpPr>
            <p:cNvPr id="575" name="winnowmap"/>
            <p:cNvSpPr/>
            <p:nvPr/>
          </p:nvSpPr>
          <p:spPr>
            <a:xfrm>
              <a:off x="1093385" y="12350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3500" b="1">
                  <a:solidFill>
                    <a:srgbClr val="000000"/>
                  </a:solidFill>
                </a:defRPr>
              </a:lvl1pPr>
            </a:lstStyle>
            <a:p>
              <a:r>
                <a:t>winnowmap</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2T-CHM13 is the complete sequence of a human genome"/>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defTabSz="825500">
              <a:defRPr sz="5500" b="1">
                <a:solidFill>
                  <a:srgbClr val="000000"/>
                </a:solidFill>
              </a:defRPr>
            </a:pPr>
            <a:r>
              <a:rPr lang="en-US" dirty="0"/>
              <a:t>Assembling a complete Telomere-to-telomere genome</a:t>
            </a:r>
            <a:endParaRPr dirty="0"/>
          </a:p>
        </p:txBody>
      </p:sp>
      <p:sp>
        <p:nvSpPr>
          <p:cNvPr id="177" name="Nurk*, Koren*, Rhie*, Rautiainen*, et al., 2022, Science. The complete sequence of a human genome."/>
          <p:cNvSpPr txBox="1"/>
          <p:nvPr/>
        </p:nvSpPr>
        <p:spPr>
          <a:xfrm>
            <a:off x="361621" y="12709888"/>
            <a:ext cx="2347064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dirty="0" err="1"/>
              <a:t>Nurk</a:t>
            </a:r>
            <a:r>
              <a:rPr dirty="0"/>
              <a:t>*, </a:t>
            </a:r>
            <a:r>
              <a:rPr dirty="0" err="1"/>
              <a:t>Koren</a:t>
            </a:r>
            <a:r>
              <a:rPr dirty="0"/>
              <a:t>*, </a:t>
            </a:r>
            <a:r>
              <a:rPr dirty="0" err="1"/>
              <a:t>Rhie</a:t>
            </a:r>
            <a:r>
              <a:rPr dirty="0"/>
              <a:t>*, </a:t>
            </a:r>
            <a:r>
              <a:rPr dirty="0" err="1"/>
              <a:t>Rautiainen</a:t>
            </a:r>
            <a:r>
              <a:rPr dirty="0"/>
              <a:t>*, </a:t>
            </a:r>
            <a:r>
              <a:rPr i="1" dirty="0"/>
              <a:t>et al</a:t>
            </a:r>
            <a:r>
              <a:rPr dirty="0"/>
              <a:t>., 2022, </a:t>
            </a:r>
            <a:r>
              <a:rPr i="1" dirty="0"/>
              <a:t>Science</a:t>
            </a:r>
            <a:r>
              <a:rPr dirty="0"/>
              <a:t>. The complete sequence of a human genome.</a:t>
            </a:r>
          </a:p>
        </p:txBody>
      </p:sp>
      <p:pic>
        <p:nvPicPr>
          <p:cNvPr id="3" name="Picture 2">
            <a:extLst>
              <a:ext uri="{FF2B5EF4-FFF2-40B4-BE49-F238E27FC236}">
                <a16:creationId xmlns:a16="http://schemas.microsoft.com/office/drawing/2014/main" id="{1207AFF0-8F24-46E9-B514-4E2BE044CF37}"/>
              </a:ext>
            </a:extLst>
          </p:cNvPr>
          <p:cNvPicPr>
            <a:picLocks noChangeAspect="1"/>
          </p:cNvPicPr>
          <p:nvPr/>
        </p:nvPicPr>
        <p:blipFill>
          <a:blip r:embed="rId3"/>
          <a:stretch>
            <a:fillRect/>
          </a:stretch>
        </p:blipFill>
        <p:spPr>
          <a:xfrm>
            <a:off x="1191490" y="2050489"/>
            <a:ext cx="11720948" cy="10403224"/>
          </a:xfrm>
          <a:prstGeom prst="rect">
            <a:avLst/>
          </a:prstGeom>
        </p:spPr>
      </p:pic>
      <p:sp>
        <p:nvSpPr>
          <p:cNvPr id="4" name="Text Placeholder 3">
            <a:extLst>
              <a:ext uri="{FF2B5EF4-FFF2-40B4-BE49-F238E27FC236}">
                <a16:creationId xmlns:a16="http://schemas.microsoft.com/office/drawing/2014/main" id="{62D39E55-5BC7-7857-21FF-035365FC6B35}"/>
              </a:ext>
            </a:extLst>
          </p:cNvPr>
          <p:cNvSpPr txBox="1">
            <a:spLocks/>
          </p:cNvSpPr>
          <p:nvPr/>
        </p:nvSpPr>
        <p:spPr>
          <a:xfrm>
            <a:off x="13605164" y="2242280"/>
            <a:ext cx="9722463" cy="10545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US" sz="4500" dirty="0"/>
              <a:t>Begin with highly accurate PacBio HiFi reads</a:t>
            </a:r>
          </a:p>
          <a:p>
            <a:pPr hangingPunct="1"/>
            <a:r>
              <a:rPr lang="en-US" sz="4500" dirty="0"/>
              <a:t>Using these, build high-resolution assembly string graph</a:t>
            </a:r>
          </a:p>
        </p:txBody>
      </p:sp>
    </p:spTree>
    <p:extLst>
      <p:ext uri="{BB962C8B-B14F-4D97-AF65-F5344CB8AC3E}">
        <p14:creationId xmlns:p14="http://schemas.microsoft.com/office/powerpoint/2010/main" val="413573537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9" name="Group"/>
          <p:cNvGrpSpPr/>
          <p:nvPr/>
        </p:nvGrpSpPr>
        <p:grpSpPr>
          <a:xfrm>
            <a:off x="20620412" y="8419696"/>
            <a:ext cx="2698780" cy="3794847"/>
            <a:chOff x="0" y="0"/>
            <a:chExt cx="2698778" cy="3794846"/>
          </a:xfrm>
        </p:grpSpPr>
        <p:pic>
          <p:nvPicPr>
            <p:cNvPr id="347" name="Image" descr="Image"/>
            <p:cNvPicPr>
              <a:picLocks noChangeAspect="1"/>
            </p:cNvPicPr>
            <p:nvPr/>
          </p:nvPicPr>
          <p:blipFill>
            <a:blip r:embed="rId3"/>
            <a:stretch>
              <a:fillRect/>
            </a:stretch>
          </p:blipFill>
          <p:spPr>
            <a:xfrm>
              <a:off x="183948" y="0"/>
              <a:ext cx="2330883" cy="2330883"/>
            </a:xfrm>
            <a:prstGeom prst="rect">
              <a:avLst/>
            </a:prstGeom>
            <a:ln w="12700" cap="flat">
              <a:noFill/>
              <a:miter lim="400000"/>
            </a:ln>
            <a:effectLst/>
          </p:spPr>
        </p:pic>
        <p:sp>
          <p:nvSpPr>
            <p:cNvPr id="348" name="Sergey Aganezov"/>
            <p:cNvSpPr txBox="1"/>
            <p:nvPr/>
          </p:nvSpPr>
          <p:spPr>
            <a:xfrm>
              <a:off x="0" y="2407029"/>
              <a:ext cx="2698779" cy="13878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grpSp>
        <p:nvGrpSpPr>
          <p:cNvPr id="352" name="Group"/>
          <p:cNvGrpSpPr/>
          <p:nvPr/>
        </p:nvGrpSpPr>
        <p:grpSpPr>
          <a:xfrm>
            <a:off x="20620412" y="4060080"/>
            <a:ext cx="2698780" cy="3712969"/>
            <a:chOff x="0" y="0"/>
            <a:chExt cx="2698778" cy="3712967"/>
          </a:xfrm>
        </p:grpSpPr>
        <p:pic>
          <p:nvPicPr>
            <p:cNvPr id="350" name="Image" descr="Image"/>
            <p:cNvPicPr>
              <a:picLocks noChangeAspect="1"/>
            </p:cNvPicPr>
            <p:nvPr/>
          </p:nvPicPr>
          <p:blipFill>
            <a:blip r:embed="rId4"/>
            <a:stretch>
              <a:fillRect/>
            </a:stretch>
          </p:blipFill>
          <p:spPr>
            <a:xfrm>
              <a:off x="183948" y="0"/>
              <a:ext cx="2356052" cy="2356052"/>
            </a:xfrm>
            <a:prstGeom prst="rect">
              <a:avLst/>
            </a:prstGeom>
            <a:ln w="12700" cap="flat">
              <a:noFill/>
              <a:miter lim="400000"/>
            </a:ln>
            <a:effectLst/>
          </p:spPr>
        </p:pic>
        <p:sp>
          <p:nvSpPr>
            <p:cNvPr id="351" name="Melanie Kirsche"/>
            <p:cNvSpPr txBox="1"/>
            <p:nvPr/>
          </p:nvSpPr>
          <p:spPr>
            <a:xfrm>
              <a:off x="0" y="2432198"/>
              <a:ext cx="2698779"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Melanie Kirsche</a:t>
              </a:r>
            </a:p>
          </p:txBody>
        </p:sp>
      </p:grpSp>
      <p:sp>
        <p:nvSpPr>
          <p:cNvPr id="353" name="Text"/>
          <p:cNvSpPr txBox="1"/>
          <p:nvPr/>
        </p:nvSpPr>
        <p:spPr>
          <a:xfrm>
            <a:off x="23654117" y="12752315"/>
            <a:ext cx="237872" cy="634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500" b="1" u="sng">
                <a:solidFill>
                  <a:srgbClr val="235679"/>
                </a:solidFill>
                <a:hlinkClick r:id="rId5"/>
              </a:defRPr>
            </a:lvl1pPr>
          </a:lstStyle>
          <a:p>
            <a:pPr>
              <a:defRPr u="none"/>
            </a:pPr>
            <a:r>
              <a:rPr u="sng">
                <a:hlinkClick r:id="rId5"/>
              </a:rPr>
              <a:t> </a:t>
            </a:r>
          </a:p>
        </p:txBody>
      </p:sp>
      <p:sp>
        <p:nvSpPr>
          <p:cNvPr id="354" name="17 diverse samples from the Human Pangenome Reference Consortium and Genome in a Bottle…"/>
          <p:cNvSpPr txBox="1"/>
          <p:nvPr/>
        </p:nvSpPr>
        <p:spPr>
          <a:xfrm>
            <a:off x="1506582" y="2533913"/>
            <a:ext cx="19402425" cy="2244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71500" indent="-571500" algn="l">
              <a:spcBef>
                <a:spcPts val="800"/>
              </a:spcBef>
              <a:buSzPct val="123000"/>
              <a:buChar char="•"/>
              <a:defRPr sz="4500">
                <a:solidFill>
                  <a:srgbClr val="000000"/>
                </a:solidFill>
              </a:defRPr>
            </a:pPr>
            <a:r>
              <a:rPr dirty="0"/>
              <a:t>17 diverse samples from the Human Pangenome Reference Consortium and Genome in a Bottle</a:t>
            </a:r>
          </a:p>
          <a:p>
            <a:pPr marL="571500" indent="-571500" algn="l">
              <a:buSzPct val="123000"/>
              <a:buChar char="•"/>
              <a:defRPr sz="4500">
                <a:solidFill>
                  <a:srgbClr val="000000"/>
                </a:solidFill>
              </a:defRPr>
            </a:pPr>
            <a:r>
              <a:rPr dirty="0"/>
              <a:t>PacBio HiFi data + 14 samples with ONT data</a:t>
            </a:r>
          </a:p>
        </p:txBody>
      </p:sp>
      <p:sp>
        <p:nvSpPr>
          <p:cNvPr id="355" name="Long-read alignment and variant calling with T2T-CHM13"/>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Long-read alignment and variant calling with T2T-CHM13</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1" name="Group"/>
          <p:cNvGrpSpPr/>
          <p:nvPr/>
        </p:nvGrpSpPr>
        <p:grpSpPr>
          <a:xfrm>
            <a:off x="20620412" y="4060080"/>
            <a:ext cx="2698780" cy="3712969"/>
            <a:chOff x="0" y="0"/>
            <a:chExt cx="2698778" cy="3712967"/>
          </a:xfrm>
        </p:grpSpPr>
        <p:pic>
          <p:nvPicPr>
            <p:cNvPr id="359" name="Image" descr="Image"/>
            <p:cNvPicPr>
              <a:picLocks noChangeAspect="1"/>
            </p:cNvPicPr>
            <p:nvPr/>
          </p:nvPicPr>
          <p:blipFill>
            <a:blip r:embed="rId3"/>
            <a:stretch>
              <a:fillRect/>
            </a:stretch>
          </p:blipFill>
          <p:spPr>
            <a:xfrm>
              <a:off x="183948" y="0"/>
              <a:ext cx="2356052" cy="2356052"/>
            </a:xfrm>
            <a:prstGeom prst="rect">
              <a:avLst/>
            </a:prstGeom>
            <a:ln w="12700" cap="flat">
              <a:noFill/>
              <a:miter lim="400000"/>
            </a:ln>
            <a:effectLst/>
          </p:spPr>
        </p:pic>
        <p:sp>
          <p:nvSpPr>
            <p:cNvPr id="360" name="Melanie Kirsche"/>
            <p:cNvSpPr txBox="1"/>
            <p:nvPr/>
          </p:nvSpPr>
          <p:spPr>
            <a:xfrm>
              <a:off x="0" y="2432198"/>
              <a:ext cx="2698779"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Melanie Kirsche</a:t>
              </a:r>
            </a:p>
          </p:txBody>
        </p:sp>
      </p:grpSp>
      <p:sp>
        <p:nvSpPr>
          <p:cNvPr id="362" name="Text"/>
          <p:cNvSpPr txBox="1"/>
          <p:nvPr/>
        </p:nvSpPr>
        <p:spPr>
          <a:xfrm>
            <a:off x="23654117" y="12752315"/>
            <a:ext cx="237872" cy="634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500" b="1" u="sng">
                <a:solidFill>
                  <a:srgbClr val="235679"/>
                </a:solidFill>
                <a:hlinkClick r:id="rId4"/>
              </a:defRPr>
            </a:lvl1pPr>
          </a:lstStyle>
          <a:p>
            <a:pPr>
              <a:defRPr u="none"/>
            </a:pPr>
            <a:r>
              <a:rPr u="sng">
                <a:hlinkClick r:id="rId4"/>
              </a:rPr>
              <a:t> </a:t>
            </a:r>
          </a:p>
        </p:txBody>
      </p:sp>
      <p:sp>
        <p:nvSpPr>
          <p:cNvPr id="363" name="T2T-CHM13 lowers alignment mismatch rates for long reads"/>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T2T-CHM13 lowers alignment mismatch rates for long reads</a:t>
            </a:r>
          </a:p>
        </p:txBody>
      </p:sp>
      <p:grpSp>
        <p:nvGrpSpPr>
          <p:cNvPr id="368" name="Group"/>
          <p:cNvGrpSpPr/>
          <p:nvPr/>
        </p:nvGrpSpPr>
        <p:grpSpPr>
          <a:xfrm>
            <a:off x="2732953" y="2421279"/>
            <a:ext cx="16022068" cy="6111709"/>
            <a:chOff x="0" y="0"/>
            <a:chExt cx="16022066" cy="6111708"/>
          </a:xfrm>
        </p:grpSpPr>
        <p:pic>
          <p:nvPicPr>
            <p:cNvPr id="364" name="fig3.pdf" descr="fig3.pdf"/>
            <p:cNvPicPr>
              <a:picLocks noChangeAspect="1"/>
            </p:cNvPicPr>
            <p:nvPr/>
          </p:nvPicPr>
          <p:blipFill>
            <a:blip r:embed="rId5"/>
            <a:srcRect l="1885" r="51853" b="51393"/>
            <a:stretch>
              <a:fillRect/>
            </a:stretch>
          </p:blipFill>
          <p:spPr>
            <a:xfrm>
              <a:off x="0" y="0"/>
              <a:ext cx="11634816" cy="5358775"/>
            </a:xfrm>
            <a:prstGeom prst="rect">
              <a:avLst/>
            </a:prstGeom>
            <a:ln w="12700" cap="flat">
              <a:noFill/>
              <a:miter lim="400000"/>
            </a:ln>
            <a:effectLst/>
          </p:spPr>
        </p:pic>
        <p:grpSp>
          <p:nvGrpSpPr>
            <p:cNvPr id="367" name="Group"/>
            <p:cNvGrpSpPr/>
            <p:nvPr/>
          </p:nvGrpSpPr>
          <p:grpSpPr>
            <a:xfrm>
              <a:off x="12244119" y="4454223"/>
              <a:ext cx="3777948" cy="1657486"/>
              <a:chOff x="0" y="0"/>
              <a:chExt cx="3777946" cy="1657484"/>
            </a:xfrm>
          </p:grpSpPr>
          <p:pic>
            <p:nvPicPr>
              <p:cNvPr id="365" name="Image" descr="Image"/>
              <p:cNvPicPr>
                <a:picLocks noChangeAspect="1"/>
              </p:cNvPicPr>
              <p:nvPr/>
            </p:nvPicPr>
            <p:blipFill>
              <a:blip r:embed="rId6"/>
              <a:srcRect l="55919"/>
              <a:stretch>
                <a:fillRect/>
              </a:stretch>
            </p:blipFill>
            <p:spPr>
              <a:xfrm>
                <a:off x="0" y="1001647"/>
                <a:ext cx="3481186" cy="655838"/>
              </a:xfrm>
              <a:prstGeom prst="rect">
                <a:avLst/>
              </a:prstGeom>
              <a:ln w="12700" cap="flat">
                <a:noFill/>
                <a:miter lim="400000"/>
              </a:ln>
              <a:effectLst/>
            </p:spPr>
          </p:pic>
          <p:pic>
            <p:nvPicPr>
              <p:cNvPr id="366" name="Image" descr="Image"/>
              <p:cNvPicPr>
                <a:picLocks noChangeAspect="1"/>
              </p:cNvPicPr>
              <p:nvPr/>
            </p:nvPicPr>
            <p:blipFill>
              <a:blip r:embed="rId6"/>
              <a:srcRect r="53053"/>
              <a:stretch>
                <a:fillRect/>
              </a:stretch>
            </p:blipFill>
            <p:spPr>
              <a:xfrm>
                <a:off x="70428" y="0"/>
                <a:ext cx="3707519" cy="655838"/>
              </a:xfrm>
              <a:prstGeom prst="rect">
                <a:avLst/>
              </a:prstGeom>
              <a:ln w="12700" cap="flat">
                <a:noFill/>
                <a:miter lim="400000"/>
              </a:ln>
              <a:effectLst/>
            </p:spPr>
          </p:pic>
        </p:grpSp>
      </p:grpSp>
      <p:grpSp>
        <p:nvGrpSpPr>
          <p:cNvPr id="371" name="Group"/>
          <p:cNvGrpSpPr/>
          <p:nvPr/>
        </p:nvGrpSpPr>
        <p:grpSpPr>
          <a:xfrm>
            <a:off x="20620412" y="8419696"/>
            <a:ext cx="2698780" cy="3794847"/>
            <a:chOff x="0" y="0"/>
            <a:chExt cx="2698778" cy="3794846"/>
          </a:xfrm>
        </p:grpSpPr>
        <p:pic>
          <p:nvPicPr>
            <p:cNvPr id="369" name="Image" descr="Image"/>
            <p:cNvPicPr>
              <a:picLocks noChangeAspect="1"/>
            </p:cNvPicPr>
            <p:nvPr/>
          </p:nvPicPr>
          <p:blipFill>
            <a:blip r:embed="rId7"/>
            <a:stretch>
              <a:fillRect/>
            </a:stretch>
          </p:blipFill>
          <p:spPr>
            <a:xfrm>
              <a:off x="183948" y="0"/>
              <a:ext cx="2330883" cy="2330883"/>
            </a:xfrm>
            <a:prstGeom prst="rect">
              <a:avLst/>
            </a:prstGeom>
            <a:ln w="12700" cap="flat">
              <a:noFill/>
              <a:miter lim="400000"/>
            </a:ln>
            <a:effectLst/>
          </p:spPr>
        </p:pic>
        <p:sp>
          <p:nvSpPr>
            <p:cNvPr id="370" name="Sergey Aganezov"/>
            <p:cNvSpPr txBox="1"/>
            <p:nvPr/>
          </p:nvSpPr>
          <p:spPr>
            <a:xfrm>
              <a:off x="0" y="2407029"/>
              <a:ext cx="2698779" cy="13878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sp>
        <p:nvSpPr>
          <p:cNvPr id="372" name="Mismatch rate"/>
          <p:cNvSpPr txBox="1"/>
          <p:nvPr/>
        </p:nvSpPr>
        <p:spPr>
          <a:xfrm rot="16200000">
            <a:off x="443317" y="7424560"/>
            <a:ext cx="3360929" cy="696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solidFill>
                  <a:srgbClr val="000000"/>
                </a:solidFill>
              </a:defRPr>
            </a:lvl1pPr>
          </a:lstStyle>
          <a:p>
            <a:r>
              <a:t>Mismatch rate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 name="Group"/>
          <p:cNvGrpSpPr/>
          <p:nvPr/>
        </p:nvGrpSpPr>
        <p:grpSpPr>
          <a:xfrm>
            <a:off x="20620412" y="4060080"/>
            <a:ext cx="2698780" cy="3712969"/>
            <a:chOff x="0" y="0"/>
            <a:chExt cx="2698778" cy="3712967"/>
          </a:xfrm>
        </p:grpSpPr>
        <p:pic>
          <p:nvPicPr>
            <p:cNvPr id="376" name="Image" descr="Image"/>
            <p:cNvPicPr>
              <a:picLocks noChangeAspect="1"/>
            </p:cNvPicPr>
            <p:nvPr/>
          </p:nvPicPr>
          <p:blipFill>
            <a:blip r:embed="rId3"/>
            <a:stretch>
              <a:fillRect/>
            </a:stretch>
          </p:blipFill>
          <p:spPr>
            <a:xfrm>
              <a:off x="183948" y="0"/>
              <a:ext cx="2356052" cy="2356052"/>
            </a:xfrm>
            <a:prstGeom prst="rect">
              <a:avLst/>
            </a:prstGeom>
            <a:ln w="12700" cap="flat">
              <a:noFill/>
              <a:miter lim="400000"/>
            </a:ln>
            <a:effectLst/>
          </p:spPr>
        </p:pic>
        <p:sp>
          <p:nvSpPr>
            <p:cNvPr id="377" name="Melanie Kirsche"/>
            <p:cNvSpPr txBox="1"/>
            <p:nvPr/>
          </p:nvSpPr>
          <p:spPr>
            <a:xfrm>
              <a:off x="0" y="2432198"/>
              <a:ext cx="2698779"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Melanie Kirsche</a:t>
              </a:r>
            </a:p>
          </p:txBody>
        </p:sp>
      </p:grpSp>
      <p:sp>
        <p:nvSpPr>
          <p:cNvPr id="379" name="Text"/>
          <p:cNvSpPr txBox="1"/>
          <p:nvPr/>
        </p:nvSpPr>
        <p:spPr>
          <a:xfrm>
            <a:off x="23654117" y="12752315"/>
            <a:ext cx="237872" cy="634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500" b="1" u="sng">
                <a:solidFill>
                  <a:srgbClr val="235679"/>
                </a:solidFill>
                <a:hlinkClick r:id="rId4"/>
              </a:defRPr>
            </a:lvl1pPr>
          </a:lstStyle>
          <a:p>
            <a:pPr>
              <a:defRPr u="none"/>
            </a:pPr>
            <a:r>
              <a:rPr u="sng">
                <a:hlinkClick r:id="rId4"/>
              </a:rPr>
              <a:t> </a:t>
            </a:r>
          </a:p>
        </p:txBody>
      </p:sp>
      <p:sp>
        <p:nvSpPr>
          <p:cNvPr id="380" name="T2T-CHM13 lowers alignment mismatch rates for long reads"/>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T2T-CHM13 lowers alignment mismatch rates for long reads</a:t>
            </a:r>
          </a:p>
        </p:txBody>
      </p:sp>
      <p:grpSp>
        <p:nvGrpSpPr>
          <p:cNvPr id="385" name="Group"/>
          <p:cNvGrpSpPr/>
          <p:nvPr/>
        </p:nvGrpSpPr>
        <p:grpSpPr>
          <a:xfrm>
            <a:off x="2740080" y="2421279"/>
            <a:ext cx="16014941" cy="10138852"/>
            <a:chOff x="0" y="0"/>
            <a:chExt cx="16014940" cy="10138851"/>
          </a:xfrm>
        </p:grpSpPr>
        <p:pic>
          <p:nvPicPr>
            <p:cNvPr id="381" name="fig3.pdf" descr="fig3.pdf"/>
            <p:cNvPicPr>
              <a:picLocks noChangeAspect="1"/>
            </p:cNvPicPr>
            <p:nvPr/>
          </p:nvPicPr>
          <p:blipFill>
            <a:blip r:embed="rId5"/>
            <a:srcRect l="1913" r="51853" b="8036"/>
            <a:stretch>
              <a:fillRect/>
            </a:stretch>
          </p:blipFill>
          <p:spPr>
            <a:xfrm>
              <a:off x="0" y="0"/>
              <a:ext cx="11627691" cy="10138852"/>
            </a:xfrm>
            <a:prstGeom prst="rect">
              <a:avLst/>
            </a:prstGeom>
            <a:ln w="12700" cap="flat">
              <a:noFill/>
              <a:miter lim="400000"/>
            </a:ln>
            <a:effectLst/>
          </p:spPr>
        </p:pic>
        <p:grpSp>
          <p:nvGrpSpPr>
            <p:cNvPr id="384" name="Group"/>
            <p:cNvGrpSpPr/>
            <p:nvPr/>
          </p:nvGrpSpPr>
          <p:grpSpPr>
            <a:xfrm>
              <a:off x="12236993" y="4454223"/>
              <a:ext cx="3777948" cy="1657486"/>
              <a:chOff x="0" y="0"/>
              <a:chExt cx="3777946" cy="1657484"/>
            </a:xfrm>
          </p:grpSpPr>
          <p:pic>
            <p:nvPicPr>
              <p:cNvPr id="382" name="Image" descr="Image"/>
              <p:cNvPicPr>
                <a:picLocks noChangeAspect="1"/>
              </p:cNvPicPr>
              <p:nvPr/>
            </p:nvPicPr>
            <p:blipFill>
              <a:blip r:embed="rId6"/>
              <a:srcRect l="55919"/>
              <a:stretch>
                <a:fillRect/>
              </a:stretch>
            </p:blipFill>
            <p:spPr>
              <a:xfrm>
                <a:off x="0" y="1001647"/>
                <a:ext cx="3481186" cy="655838"/>
              </a:xfrm>
              <a:prstGeom prst="rect">
                <a:avLst/>
              </a:prstGeom>
              <a:ln w="12700" cap="flat">
                <a:noFill/>
                <a:miter lim="400000"/>
              </a:ln>
              <a:effectLst/>
            </p:spPr>
          </p:pic>
          <p:pic>
            <p:nvPicPr>
              <p:cNvPr id="383" name="Image" descr="Image"/>
              <p:cNvPicPr>
                <a:picLocks noChangeAspect="1"/>
              </p:cNvPicPr>
              <p:nvPr/>
            </p:nvPicPr>
            <p:blipFill>
              <a:blip r:embed="rId6"/>
              <a:srcRect r="53053"/>
              <a:stretch>
                <a:fillRect/>
              </a:stretch>
            </p:blipFill>
            <p:spPr>
              <a:xfrm>
                <a:off x="70428" y="0"/>
                <a:ext cx="3707519" cy="655838"/>
              </a:xfrm>
              <a:prstGeom prst="rect">
                <a:avLst/>
              </a:prstGeom>
              <a:ln w="12700" cap="flat">
                <a:noFill/>
                <a:miter lim="400000"/>
              </a:ln>
              <a:effectLst/>
            </p:spPr>
          </p:pic>
        </p:grpSp>
      </p:grpSp>
      <p:grpSp>
        <p:nvGrpSpPr>
          <p:cNvPr id="388" name="Group"/>
          <p:cNvGrpSpPr/>
          <p:nvPr/>
        </p:nvGrpSpPr>
        <p:grpSpPr>
          <a:xfrm>
            <a:off x="20620412" y="8419696"/>
            <a:ext cx="2698780" cy="3794847"/>
            <a:chOff x="0" y="0"/>
            <a:chExt cx="2698778" cy="3794846"/>
          </a:xfrm>
        </p:grpSpPr>
        <p:pic>
          <p:nvPicPr>
            <p:cNvPr id="386" name="Image" descr="Image"/>
            <p:cNvPicPr>
              <a:picLocks noChangeAspect="1"/>
            </p:cNvPicPr>
            <p:nvPr/>
          </p:nvPicPr>
          <p:blipFill>
            <a:blip r:embed="rId7"/>
            <a:stretch>
              <a:fillRect/>
            </a:stretch>
          </p:blipFill>
          <p:spPr>
            <a:xfrm>
              <a:off x="183948" y="0"/>
              <a:ext cx="2330883" cy="2330883"/>
            </a:xfrm>
            <a:prstGeom prst="rect">
              <a:avLst/>
            </a:prstGeom>
            <a:ln w="12700" cap="flat">
              <a:noFill/>
              <a:miter lim="400000"/>
            </a:ln>
            <a:effectLst/>
          </p:spPr>
        </p:pic>
        <p:sp>
          <p:nvSpPr>
            <p:cNvPr id="387" name="Sergey Aganezov"/>
            <p:cNvSpPr txBox="1"/>
            <p:nvPr/>
          </p:nvSpPr>
          <p:spPr>
            <a:xfrm>
              <a:off x="0" y="2407029"/>
              <a:ext cx="2698779" cy="13878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sp>
        <p:nvSpPr>
          <p:cNvPr id="389" name="Mismatch rate"/>
          <p:cNvSpPr txBox="1"/>
          <p:nvPr/>
        </p:nvSpPr>
        <p:spPr>
          <a:xfrm rot="16200000">
            <a:off x="443317" y="7424560"/>
            <a:ext cx="3360929" cy="696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solidFill>
                  <a:srgbClr val="000000"/>
                </a:solidFill>
              </a:defRPr>
            </a:lvl1pPr>
          </a:lstStyle>
          <a:p>
            <a:r>
              <a:t>Mismatch rate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5" name="Group"/>
          <p:cNvGrpSpPr/>
          <p:nvPr/>
        </p:nvGrpSpPr>
        <p:grpSpPr>
          <a:xfrm>
            <a:off x="20620412" y="4060080"/>
            <a:ext cx="2698780" cy="3712969"/>
            <a:chOff x="0" y="0"/>
            <a:chExt cx="2698778" cy="3712967"/>
          </a:xfrm>
        </p:grpSpPr>
        <p:pic>
          <p:nvPicPr>
            <p:cNvPr id="393" name="Image" descr="Image"/>
            <p:cNvPicPr>
              <a:picLocks noChangeAspect="1"/>
            </p:cNvPicPr>
            <p:nvPr/>
          </p:nvPicPr>
          <p:blipFill>
            <a:blip r:embed="rId3"/>
            <a:stretch>
              <a:fillRect/>
            </a:stretch>
          </p:blipFill>
          <p:spPr>
            <a:xfrm>
              <a:off x="183948" y="0"/>
              <a:ext cx="2356052" cy="2356052"/>
            </a:xfrm>
            <a:prstGeom prst="rect">
              <a:avLst/>
            </a:prstGeom>
            <a:ln w="12700" cap="flat">
              <a:noFill/>
              <a:miter lim="400000"/>
            </a:ln>
            <a:effectLst/>
          </p:spPr>
        </p:pic>
        <p:sp>
          <p:nvSpPr>
            <p:cNvPr id="394" name="Melanie Kirsche"/>
            <p:cNvSpPr txBox="1"/>
            <p:nvPr/>
          </p:nvSpPr>
          <p:spPr>
            <a:xfrm>
              <a:off x="0" y="2432198"/>
              <a:ext cx="2698779" cy="12807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t>Melanie Kirsche</a:t>
              </a:r>
            </a:p>
          </p:txBody>
        </p:sp>
      </p:grpSp>
      <p:sp>
        <p:nvSpPr>
          <p:cNvPr id="396" name="Text"/>
          <p:cNvSpPr txBox="1"/>
          <p:nvPr/>
        </p:nvSpPr>
        <p:spPr>
          <a:xfrm>
            <a:off x="23654117" y="12752315"/>
            <a:ext cx="237872" cy="634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3500" b="1" u="sng">
                <a:solidFill>
                  <a:srgbClr val="235679"/>
                </a:solidFill>
                <a:hlinkClick r:id="rId4"/>
              </a:defRPr>
            </a:lvl1pPr>
          </a:lstStyle>
          <a:p>
            <a:pPr>
              <a:defRPr u="none"/>
            </a:pPr>
            <a:r>
              <a:rPr u="sng">
                <a:hlinkClick r:id="rId4"/>
              </a:rPr>
              <a:t> </a:t>
            </a:r>
          </a:p>
        </p:txBody>
      </p:sp>
      <p:sp>
        <p:nvSpPr>
          <p:cNvPr id="397" name="T2T-CHM13 improves resolution of structural variants"/>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defTabSz="825500">
              <a:defRPr sz="5500" b="1">
                <a:solidFill>
                  <a:srgbClr val="000000"/>
                </a:solidFill>
              </a:defRPr>
            </a:lvl1pPr>
          </a:lstStyle>
          <a:p>
            <a:r>
              <a:t>T2T-CHM13 improves resolution of structural variants</a:t>
            </a:r>
          </a:p>
        </p:txBody>
      </p:sp>
      <p:grpSp>
        <p:nvGrpSpPr>
          <p:cNvPr id="400" name="Group"/>
          <p:cNvGrpSpPr/>
          <p:nvPr/>
        </p:nvGrpSpPr>
        <p:grpSpPr>
          <a:xfrm>
            <a:off x="20620412" y="8419696"/>
            <a:ext cx="2698780" cy="3794847"/>
            <a:chOff x="0" y="0"/>
            <a:chExt cx="2698778" cy="3794846"/>
          </a:xfrm>
        </p:grpSpPr>
        <p:pic>
          <p:nvPicPr>
            <p:cNvPr id="398" name="Image" descr="Image"/>
            <p:cNvPicPr>
              <a:picLocks noChangeAspect="1"/>
            </p:cNvPicPr>
            <p:nvPr/>
          </p:nvPicPr>
          <p:blipFill>
            <a:blip r:embed="rId5"/>
            <a:stretch>
              <a:fillRect/>
            </a:stretch>
          </p:blipFill>
          <p:spPr>
            <a:xfrm>
              <a:off x="183948" y="0"/>
              <a:ext cx="2330883" cy="2330883"/>
            </a:xfrm>
            <a:prstGeom prst="rect">
              <a:avLst/>
            </a:prstGeom>
            <a:ln w="12700" cap="flat">
              <a:noFill/>
              <a:miter lim="400000"/>
            </a:ln>
            <a:effectLst/>
          </p:spPr>
        </p:pic>
        <p:sp>
          <p:nvSpPr>
            <p:cNvPr id="399" name="Sergey Aganezov"/>
            <p:cNvSpPr txBox="1"/>
            <p:nvPr/>
          </p:nvSpPr>
          <p:spPr>
            <a:xfrm>
              <a:off x="0" y="2407029"/>
              <a:ext cx="2698779" cy="13878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000" b="1">
                  <a:solidFill>
                    <a:srgbClr val="447DC8"/>
                  </a:solidFill>
                </a:defRPr>
              </a:lvl1pPr>
            </a:lstStyle>
            <a:p>
              <a:r>
                <a:rPr dirty="0"/>
                <a:t>Sergey Aganezov</a:t>
              </a:r>
            </a:p>
          </p:txBody>
        </p:sp>
      </p:grpSp>
      <p:pic>
        <p:nvPicPr>
          <p:cNvPr id="401" name="fig3_reads.pdf" descr="fig3_reads.pdf"/>
          <p:cNvPicPr>
            <a:picLocks noChangeAspect="1"/>
          </p:cNvPicPr>
          <p:nvPr/>
        </p:nvPicPr>
        <p:blipFill>
          <a:blip r:embed="rId6"/>
          <a:srcRect l="3950" t="5959" b="50000"/>
          <a:stretch>
            <a:fillRect/>
          </a:stretch>
        </p:blipFill>
        <p:spPr>
          <a:xfrm>
            <a:off x="2304689" y="7236538"/>
            <a:ext cx="17886550" cy="5143236"/>
          </a:xfrm>
          <a:prstGeom prst="rect">
            <a:avLst/>
          </a:prstGeom>
          <a:ln w="12700">
            <a:miter lim="400000"/>
          </a:ln>
        </p:spPr>
      </p:pic>
      <p:pic>
        <p:nvPicPr>
          <p:cNvPr id="402" name="fig3_reads.pdf" descr="fig3_reads.pdf"/>
          <p:cNvPicPr>
            <a:picLocks noChangeAspect="1"/>
          </p:cNvPicPr>
          <p:nvPr/>
        </p:nvPicPr>
        <p:blipFill>
          <a:blip r:embed="rId6"/>
          <a:srcRect l="3954" t="59397"/>
          <a:stretch>
            <a:fillRect/>
          </a:stretch>
        </p:blipFill>
        <p:spPr>
          <a:xfrm>
            <a:off x="2305457" y="2494676"/>
            <a:ext cx="17885782" cy="4741748"/>
          </a:xfrm>
          <a:prstGeom prst="rect">
            <a:avLst/>
          </a:prstGeom>
          <a:ln w="12700">
            <a:miter lim="400000"/>
          </a:ln>
        </p:spPr>
      </p:pic>
      <p:sp>
        <p:nvSpPr>
          <p:cNvPr id="403" name="GRCh38"/>
          <p:cNvSpPr txBox="1"/>
          <p:nvPr/>
        </p:nvSpPr>
        <p:spPr>
          <a:xfrm rot="16200000">
            <a:off x="143667" y="4414434"/>
            <a:ext cx="2742892" cy="9022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5000" b="1">
                <a:solidFill>
                  <a:srgbClr val="3B75AF"/>
                </a:solidFill>
              </a:defRPr>
            </a:lvl1pPr>
          </a:lstStyle>
          <a:p>
            <a:r>
              <a:t>GRCh38</a:t>
            </a:r>
          </a:p>
        </p:txBody>
      </p:sp>
      <p:sp>
        <p:nvSpPr>
          <p:cNvPr id="404" name="CHM13"/>
          <p:cNvSpPr txBox="1"/>
          <p:nvPr/>
        </p:nvSpPr>
        <p:spPr>
          <a:xfrm rot="16200000">
            <a:off x="285921" y="9357072"/>
            <a:ext cx="2458384" cy="9022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5000" b="1">
                <a:solidFill>
                  <a:srgbClr val="EF8636"/>
                </a:solidFill>
              </a:defRPr>
            </a:lvl1pPr>
          </a:lstStyle>
          <a:p>
            <a:r>
              <a:t>CHM13</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Evolutionary signatures in novel regions of T2T-CHM13"/>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825500">
              <a:defRPr sz="5500" b="1">
                <a:solidFill>
                  <a:srgbClr val="000000"/>
                </a:solidFill>
              </a:defRPr>
            </a:lvl1pPr>
          </a:lstStyle>
          <a:p>
            <a:r>
              <a:t>Evolutionary signatures in novel regions of T2T-CHM13</a:t>
            </a:r>
          </a:p>
        </p:txBody>
      </p:sp>
      <p:grpSp>
        <p:nvGrpSpPr>
          <p:cNvPr id="429" name="Group"/>
          <p:cNvGrpSpPr/>
          <p:nvPr/>
        </p:nvGrpSpPr>
        <p:grpSpPr>
          <a:xfrm>
            <a:off x="1506987" y="6858000"/>
            <a:ext cx="22325279" cy="5742448"/>
            <a:chOff x="767415" y="0"/>
            <a:chExt cx="22325277" cy="5742447"/>
          </a:xfrm>
        </p:grpSpPr>
        <p:pic>
          <p:nvPicPr>
            <p:cNvPr id="426" name="selscan_p4.png" descr="selscan_p4.png"/>
            <p:cNvPicPr>
              <a:picLocks noChangeAspect="1"/>
            </p:cNvPicPr>
            <p:nvPr/>
          </p:nvPicPr>
          <p:blipFill>
            <a:blip r:embed="rId3"/>
            <a:srcRect l="4896" r="5479"/>
            <a:stretch>
              <a:fillRect/>
            </a:stretch>
          </p:blipFill>
          <p:spPr>
            <a:xfrm>
              <a:off x="767415" y="0"/>
              <a:ext cx="22325277" cy="4142654"/>
            </a:xfrm>
            <a:prstGeom prst="rect">
              <a:avLst/>
            </a:prstGeom>
            <a:ln w="12700" cap="flat">
              <a:noFill/>
              <a:miter lim="400000"/>
            </a:ln>
            <a:effectLst/>
          </p:spPr>
        </p:pic>
        <p:sp>
          <p:nvSpPr>
            <p:cNvPr id="428" name="Chromosome"/>
            <p:cNvSpPr/>
            <p:nvPr/>
          </p:nvSpPr>
          <p:spPr>
            <a:xfrm>
              <a:off x="12556964" y="4472446"/>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800"/>
              </a:lvl1pPr>
            </a:lstStyle>
            <a:p>
              <a:r>
                <a:t>Chromosome</a:t>
              </a:r>
            </a:p>
          </p:txBody>
        </p:sp>
      </p:grpSp>
      <p:sp>
        <p:nvSpPr>
          <p:cNvPr id="430" name="Search for novel variants with strong allele frequency differences between populations…"/>
          <p:cNvSpPr txBox="1"/>
          <p:nvPr/>
        </p:nvSpPr>
        <p:spPr>
          <a:xfrm>
            <a:off x="1506582" y="2660478"/>
            <a:ext cx="21370835" cy="2471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71500" indent="-571500" algn="l">
              <a:spcBef>
                <a:spcPts val="800"/>
              </a:spcBef>
              <a:buSzPct val="123000"/>
              <a:buChar char="•"/>
              <a:defRPr sz="5000">
                <a:solidFill>
                  <a:srgbClr val="000000"/>
                </a:solidFill>
              </a:defRPr>
            </a:pPr>
            <a:r>
              <a:t>Search for novel variants with strong allele frequency differences between populations</a:t>
            </a:r>
          </a:p>
          <a:p>
            <a:pPr marL="571500" indent="-571500" algn="l">
              <a:buSzPct val="123000"/>
              <a:buChar char="•"/>
              <a:defRPr sz="5000">
                <a:solidFill>
                  <a:srgbClr val="000000"/>
                </a:solidFill>
              </a:defRPr>
            </a:pPr>
            <a:r>
              <a:t>Variants with extreme AF differences are enriched for targets of selection</a:t>
            </a:r>
          </a:p>
        </p:txBody>
      </p:sp>
      <p:sp>
        <p:nvSpPr>
          <p:cNvPr id="431" name="Cheng et al., 2022, MBE. Detecting selection in multiple populations by modeling ancestral admixture components."/>
          <p:cNvSpPr txBox="1"/>
          <p:nvPr/>
        </p:nvSpPr>
        <p:spPr>
          <a:xfrm>
            <a:off x="361622" y="12659088"/>
            <a:ext cx="23470642"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t>Cheng </a:t>
            </a:r>
            <a:r>
              <a:rPr i="1"/>
              <a:t>et al</a:t>
            </a:r>
            <a:r>
              <a:t>., 2022, </a:t>
            </a:r>
            <a:r>
              <a:rPr i="1"/>
              <a:t>MBE</a:t>
            </a:r>
            <a:r>
              <a:t>. Detecting selection in multiple populations by modeling ancestral admixture components.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Evolutionary signatures in novel regions of T2T-CHM13"/>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825500">
              <a:defRPr sz="5500" b="1">
                <a:solidFill>
                  <a:srgbClr val="000000"/>
                </a:solidFill>
              </a:defRPr>
            </a:lvl1pPr>
          </a:lstStyle>
          <a:p>
            <a:r>
              <a:t>Evolutionary signatures in novel regions of T2T-CHM13</a:t>
            </a:r>
          </a:p>
        </p:txBody>
      </p:sp>
      <p:sp>
        <p:nvSpPr>
          <p:cNvPr id="436" name="Located in a centromeric alpha satellite on chr16"/>
          <p:cNvSpPr txBox="1"/>
          <p:nvPr/>
        </p:nvSpPr>
        <p:spPr>
          <a:xfrm>
            <a:off x="18891560" y="5914004"/>
            <a:ext cx="3975235" cy="2828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500">
                <a:solidFill>
                  <a:srgbClr val="000000"/>
                </a:solidFill>
              </a:defRPr>
            </a:lvl1pPr>
          </a:lstStyle>
          <a:p>
            <a:r>
              <a:t>Located in a centromeric alpha satellite on chr16</a:t>
            </a:r>
          </a:p>
        </p:txBody>
      </p:sp>
      <p:pic>
        <p:nvPicPr>
          <p:cNvPr id="437" name="fig4_af.pdf" descr="fig4_af.pdf"/>
          <p:cNvPicPr>
            <a:picLocks noChangeAspect="1"/>
          </p:cNvPicPr>
          <p:nvPr/>
        </p:nvPicPr>
        <p:blipFill>
          <a:blip r:embed="rId3"/>
          <a:stretch>
            <a:fillRect/>
          </a:stretch>
        </p:blipFill>
        <p:spPr>
          <a:xfrm>
            <a:off x="1513648" y="2468790"/>
            <a:ext cx="16777656" cy="10124612"/>
          </a:xfrm>
          <a:prstGeom prst="rect">
            <a:avLst/>
          </a:prstGeom>
          <a:ln w="12700">
            <a:miter lim="400000"/>
          </a:ln>
        </p:spPr>
      </p:pic>
      <p:sp>
        <p:nvSpPr>
          <p:cNvPr id="438" name="Line"/>
          <p:cNvSpPr/>
          <p:nvPr/>
        </p:nvSpPr>
        <p:spPr>
          <a:xfrm flipV="1">
            <a:off x="13029537" y="6845300"/>
            <a:ext cx="1229270" cy="275624"/>
          </a:xfrm>
          <a:prstGeom prst="line">
            <a:avLst/>
          </a:prstGeom>
          <a:ln w="127000">
            <a:solidFill>
              <a:srgbClr val="EB8577"/>
            </a:solidFill>
            <a:miter lim="400000"/>
            <a:tailEnd type="stealth"/>
          </a:ln>
        </p:spPr>
        <p:txBody>
          <a:bodyPr lIns="50800" tIns="50800" rIns="50800" bIns="50800" anchor="ctr"/>
          <a:lstStyle/>
          <a:p>
            <a:endParaRPr/>
          </a:p>
        </p:txBody>
      </p:sp>
      <p:sp>
        <p:nvSpPr>
          <p:cNvPr id="439" name="Line"/>
          <p:cNvSpPr/>
          <p:nvPr/>
        </p:nvSpPr>
        <p:spPr>
          <a:xfrm flipV="1">
            <a:off x="14271505" y="8132669"/>
            <a:ext cx="1079660" cy="1"/>
          </a:xfrm>
          <a:prstGeom prst="line">
            <a:avLst/>
          </a:prstGeom>
          <a:ln w="127000">
            <a:solidFill>
              <a:srgbClr val="EB8577"/>
            </a:solidFill>
            <a:miter lim="400000"/>
            <a:tailEnd type="stealth"/>
          </a:ln>
        </p:spPr>
        <p:txBody>
          <a:bodyPr lIns="50800" tIns="50800" rIns="50800" bIns="50800" anchor="ctr"/>
          <a:lstStyle/>
          <a:p>
            <a:endParaRPr/>
          </a:p>
        </p:txBody>
      </p:sp>
      <p:sp>
        <p:nvSpPr>
          <p:cNvPr id="440" name="Peru"/>
          <p:cNvSpPr txBox="1"/>
          <p:nvPr/>
        </p:nvSpPr>
        <p:spPr>
          <a:xfrm>
            <a:off x="12852306" y="7778087"/>
            <a:ext cx="1243585" cy="709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b="1">
                <a:solidFill>
                  <a:srgbClr val="EB8577"/>
                </a:solidFill>
              </a:defRPr>
            </a:lvl1pPr>
          </a:lstStyle>
          <a:p>
            <a:r>
              <a:t>Peru</a:t>
            </a:r>
          </a:p>
        </p:txBody>
      </p:sp>
      <p:sp>
        <p:nvSpPr>
          <p:cNvPr id="441" name="Mexico"/>
          <p:cNvSpPr txBox="1"/>
          <p:nvPr/>
        </p:nvSpPr>
        <p:spPr>
          <a:xfrm>
            <a:off x="10954418" y="6846820"/>
            <a:ext cx="1872489" cy="70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b="1">
                <a:solidFill>
                  <a:srgbClr val="EB8577"/>
                </a:solidFill>
              </a:defRPr>
            </a:lvl1pPr>
          </a:lstStyle>
          <a:p>
            <a:r>
              <a:t>Mexico</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2T-CHM13 improves clinical genomics variant calling"/>
          <p:cNvSpPr txBox="1"/>
          <p:nvPr/>
        </p:nvSpPr>
        <p:spPr>
          <a:xfrm>
            <a:off x="1" y="718701"/>
            <a:ext cx="24383999" cy="107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825500">
              <a:defRPr sz="5500" b="1">
                <a:solidFill>
                  <a:srgbClr val="000000"/>
                </a:solidFill>
              </a:defRPr>
            </a:lvl1pPr>
          </a:lstStyle>
          <a:p>
            <a:r>
              <a:t>T2T-CHM13 improves clinical genomics variant calling</a:t>
            </a:r>
          </a:p>
        </p:txBody>
      </p:sp>
      <p:pic>
        <p:nvPicPr>
          <p:cNvPr id="446" name="fig5.pdf" descr="fig5.pdf"/>
          <p:cNvPicPr>
            <a:picLocks noChangeAspect="1"/>
          </p:cNvPicPr>
          <p:nvPr/>
        </p:nvPicPr>
        <p:blipFill>
          <a:blip r:embed="rId3"/>
          <a:stretch>
            <a:fillRect/>
          </a:stretch>
        </p:blipFill>
        <p:spPr>
          <a:xfrm>
            <a:off x="1700385" y="4268040"/>
            <a:ext cx="20563732" cy="6040020"/>
          </a:xfrm>
          <a:prstGeom prst="rect">
            <a:avLst/>
          </a:prstGeom>
          <a:ln w="12700">
            <a:miter lim="400000"/>
          </a:ln>
        </p:spPr>
      </p:pic>
      <p:sp>
        <p:nvSpPr>
          <p:cNvPr id="447" name="273 challenging, medically relevant genes…"/>
          <p:cNvSpPr txBox="1"/>
          <p:nvPr/>
        </p:nvSpPr>
        <p:spPr>
          <a:xfrm>
            <a:off x="1539761" y="2176466"/>
            <a:ext cx="21370834" cy="1607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71500" indent="-571500" algn="l">
              <a:buSzPct val="123000"/>
              <a:buChar char="•"/>
              <a:defRPr sz="5000">
                <a:solidFill>
                  <a:srgbClr val="000000"/>
                </a:solidFill>
              </a:defRPr>
            </a:pPr>
            <a:r>
              <a:t>273 challenging, medically relevant genes</a:t>
            </a:r>
          </a:p>
          <a:p>
            <a:pPr marL="571500" indent="-571500" algn="l">
              <a:buSzPct val="123000"/>
              <a:buChar char="•"/>
              <a:defRPr sz="5000">
                <a:solidFill>
                  <a:srgbClr val="000000"/>
                </a:solidFill>
              </a:defRPr>
            </a:pPr>
            <a:r>
              <a:t>Benchmarked with sequencing data from HG002</a:t>
            </a:r>
          </a:p>
        </p:txBody>
      </p:sp>
      <p:grpSp>
        <p:nvGrpSpPr>
          <p:cNvPr id="450" name="Group"/>
          <p:cNvGrpSpPr/>
          <p:nvPr/>
        </p:nvGrpSpPr>
        <p:grpSpPr>
          <a:xfrm>
            <a:off x="1752804" y="11008844"/>
            <a:ext cx="4050898" cy="1971891"/>
            <a:chOff x="0" y="0"/>
            <a:chExt cx="4050897" cy="1971889"/>
          </a:xfrm>
        </p:grpSpPr>
        <p:pic>
          <p:nvPicPr>
            <p:cNvPr id="448" name="daniela.jpeg" descr="daniela.jpeg"/>
            <p:cNvPicPr>
              <a:picLocks noChangeAspect="1"/>
            </p:cNvPicPr>
            <p:nvPr/>
          </p:nvPicPr>
          <p:blipFill>
            <a:blip r:embed="rId4"/>
            <a:srcRect l="12148" t="20597" r="12148" b="2463"/>
            <a:stretch>
              <a:fillRect/>
            </a:stretch>
          </p:blipFill>
          <p:spPr>
            <a:xfrm>
              <a:off x="0" y="0"/>
              <a:ext cx="1944111" cy="1971890"/>
            </a:xfrm>
            <a:prstGeom prst="rect">
              <a:avLst/>
            </a:prstGeom>
            <a:ln w="12700" cap="flat">
              <a:noFill/>
              <a:miter lim="400000"/>
            </a:ln>
            <a:effectLst/>
          </p:spPr>
        </p:pic>
        <p:sp>
          <p:nvSpPr>
            <p:cNvPr id="449" name="Daniela Soto"/>
            <p:cNvSpPr txBox="1"/>
            <p:nvPr/>
          </p:nvSpPr>
          <p:spPr>
            <a:xfrm>
              <a:off x="1944290" y="188789"/>
              <a:ext cx="2106608" cy="15944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500" b="1">
                  <a:solidFill>
                    <a:srgbClr val="447DC8"/>
                  </a:solidFill>
                </a:defRPr>
              </a:lvl1pPr>
            </a:lstStyle>
            <a:p>
              <a:r>
                <a:t>Daniela Soto</a:t>
              </a:r>
            </a:p>
          </p:txBody>
        </p:sp>
      </p:grpSp>
      <p:grpSp>
        <p:nvGrpSpPr>
          <p:cNvPr id="453" name="Group"/>
          <p:cNvGrpSpPr/>
          <p:nvPr/>
        </p:nvGrpSpPr>
        <p:grpSpPr>
          <a:xfrm>
            <a:off x="6118727" y="11008844"/>
            <a:ext cx="3969594" cy="1972515"/>
            <a:chOff x="0" y="0"/>
            <a:chExt cx="3969593" cy="1972514"/>
          </a:xfrm>
        </p:grpSpPr>
        <p:pic>
          <p:nvPicPr>
            <p:cNvPr id="451" name="megan.jpeg" descr="megan.jpeg"/>
            <p:cNvPicPr>
              <a:picLocks noChangeAspect="1"/>
            </p:cNvPicPr>
            <p:nvPr/>
          </p:nvPicPr>
          <p:blipFill>
            <a:blip r:embed="rId5"/>
            <a:srcRect t="10466" r="32792"/>
            <a:stretch>
              <a:fillRect/>
            </a:stretch>
          </p:blipFill>
          <p:spPr>
            <a:xfrm>
              <a:off x="0" y="0"/>
              <a:ext cx="1972426" cy="1972515"/>
            </a:xfrm>
            <a:prstGeom prst="rect">
              <a:avLst/>
            </a:prstGeom>
            <a:ln w="12700" cap="flat">
              <a:noFill/>
              <a:miter lim="400000"/>
            </a:ln>
            <a:effectLst/>
          </p:spPr>
        </p:pic>
        <p:sp>
          <p:nvSpPr>
            <p:cNvPr id="452" name="Megan Dennis"/>
            <p:cNvSpPr txBox="1"/>
            <p:nvPr/>
          </p:nvSpPr>
          <p:spPr>
            <a:xfrm>
              <a:off x="1972468" y="241000"/>
              <a:ext cx="1997126" cy="14904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500" b="1">
                  <a:solidFill>
                    <a:srgbClr val="447DC8"/>
                  </a:solidFill>
                </a:defRPr>
              </a:lvl1pPr>
            </a:lstStyle>
            <a:p>
              <a:r>
                <a:t>Megan Dennis</a:t>
              </a:r>
            </a:p>
          </p:txBody>
        </p:sp>
      </p:grpSp>
      <p:grpSp>
        <p:nvGrpSpPr>
          <p:cNvPr id="456" name="Group"/>
          <p:cNvGrpSpPr/>
          <p:nvPr/>
        </p:nvGrpSpPr>
        <p:grpSpPr>
          <a:xfrm>
            <a:off x="10403346" y="11008265"/>
            <a:ext cx="3716610" cy="1972470"/>
            <a:chOff x="0" y="0"/>
            <a:chExt cx="3716609" cy="1972468"/>
          </a:xfrm>
        </p:grpSpPr>
        <p:pic>
          <p:nvPicPr>
            <p:cNvPr id="454" name="Image" descr="Image"/>
            <p:cNvPicPr>
              <a:picLocks noChangeAspect="1"/>
            </p:cNvPicPr>
            <p:nvPr/>
          </p:nvPicPr>
          <p:blipFill>
            <a:blip r:embed="rId6"/>
            <a:stretch>
              <a:fillRect/>
            </a:stretch>
          </p:blipFill>
          <p:spPr>
            <a:xfrm>
              <a:off x="0" y="0"/>
              <a:ext cx="1972469" cy="1972469"/>
            </a:xfrm>
            <a:prstGeom prst="rect">
              <a:avLst/>
            </a:prstGeom>
            <a:ln w="12700" cap="flat">
              <a:noFill/>
              <a:miter lim="400000"/>
            </a:ln>
            <a:effectLst/>
          </p:spPr>
        </p:pic>
        <p:sp>
          <p:nvSpPr>
            <p:cNvPr id="455" name="Justin Zook"/>
            <p:cNvSpPr txBox="1"/>
            <p:nvPr/>
          </p:nvSpPr>
          <p:spPr>
            <a:xfrm>
              <a:off x="1972468" y="241579"/>
              <a:ext cx="1744142" cy="14904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500" b="1">
                  <a:solidFill>
                    <a:srgbClr val="447DC8"/>
                  </a:solidFill>
                </a:defRPr>
              </a:lvl1pPr>
            </a:lstStyle>
            <a:p>
              <a:r>
                <a:t>Justin Zook</a:t>
              </a:r>
            </a:p>
          </p:txBody>
        </p:sp>
      </p:grpSp>
      <p:grpSp>
        <p:nvGrpSpPr>
          <p:cNvPr id="460" name="Group"/>
          <p:cNvGrpSpPr/>
          <p:nvPr/>
        </p:nvGrpSpPr>
        <p:grpSpPr>
          <a:xfrm>
            <a:off x="14434980" y="11025715"/>
            <a:ext cx="4557760" cy="1972470"/>
            <a:chOff x="0" y="0"/>
            <a:chExt cx="4557758" cy="1972468"/>
          </a:xfrm>
        </p:grpSpPr>
        <p:pic>
          <p:nvPicPr>
            <p:cNvPr id="457" name="Image" descr="Image"/>
            <p:cNvPicPr>
              <a:picLocks noChangeAspect="1"/>
            </p:cNvPicPr>
            <p:nvPr/>
          </p:nvPicPr>
          <p:blipFill>
            <a:blip r:embed="rId6"/>
            <a:stretch>
              <a:fillRect/>
            </a:stretch>
          </p:blipFill>
          <p:spPr>
            <a:xfrm>
              <a:off x="0" y="0"/>
              <a:ext cx="1972469" cy="1972469"/>
            </a:xfrm>
            <a:prstGeom prst="rect">
              <a:avLst/>
            </a:prstGeom>
            <a:ln w="12700" cap="flat">
              <a:noFill/>
              <a:miter lim="400000"/>
            </a:ln>
            <a:effectLst/>
          </p:spPr>
        </p:pic>
        <p:sp>
          <p:nvSpPr>
            <p:cNvPr id="458" name="Fritz Sedlazeck"/>
            <p:cNvSpPr txBox="1"/>
            <p:nvPr/>
          </p:nvSpPr>
          <p:spPr>
            <a:xfrm>
              <a:off x="1972468" y="241579"/>
              <a:ext cx="2585291" cy="14904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500" b="1">
                  <a:solidFill>
                    <a:srgbClr val="447DC8"/>
                  </a:solidFill>
                </a:defRPr>
              </a:lvl1pPr>
            </a:lstStyle>
            <a:p>
              <a:r>
                <a:t>Fritz Sedlazeck</a:t>
              </a:r>
            </a:p>
          </p:txBody>
        </p:sp>
        <p:pic>
          <p:nvPicPr>
            <p:cNvPr id="459" name="Image" descr="Image"/>
            <p:cNvPicPr>
              <a:picLocks noChangeAspect="1"/>
            </p:cNvPicPr>
            <p:nvPr/>
          </p:nvPicPr>
          <p:blipFill>
            <a:blip r:embed="rId7"/>
            <a:stretch>
              <a:fillRect/>
            </a:stretch>
          </p:blipFill>
          <p:spPr>
            <a:xfrm>
              <a:off x="0" y="0"/>
              <a:ext cx="1997125" cy="1972469"/>
            </a:xfrm>
            <a:prstGeom prst="rect">
              <a:avLst/>
            </a:prstGeom>
            <a:ln w="12700" cap="flat">
              <a:noFill/>
              <a:miter lim="400000"/>
            </a:ln>
            <a:effectLst/>
          </p:spPr>
        </p:pic>
      </p:grpSp>
      <p:grpSp>
        <p:nvGrpSpPr>
          <p:cNvPr id="463" name="Group"/>
          <p:cNvGrpSpPr/>
          <p:nvPr/>
        </p:nvGrpSpPr>
        <p:grpSpPr>
          <a:xfrm>
            <a:off x="19307764" y="11025715"/>
            <a:ext cx="3882232" cy="1938147"/>
            <a:chOff x="0" y="0"/>
            <a:chExt cx="3882231" cy="1938146"/>
          </a:xfrm>
        </p:grpSpPr>
        <p:pic>
          <p:nvPicPr>
            <p:cNvPr id="461" name="Image" descr="Image"/>
            <p:cNvPicPr>
              <a:picLocks noChangeAspect="1"/>
            </p:cNvPicPr>
            <p:nvPr/>
          </p:nvPicPr>
          <p:blipFill>
            <a:blip r:embed="rId8"/>
            <a:srcRect l="24766"/>
            <a:stretch>
              <a:fillRect/>
            </a:stretch>
          </p:blipFill>
          <p:spPr>
            <a:xfrm>
              <a:off x="0" y="0"/>
              <a:ext cx="1944191" cy="1938147"/>
            </a:xfrm>
            <a:prstGeom prst="rect">
              <a:avLst/>
            </a:prstGeom>
            <a:ln w="12700" cap="flat">
              <a:noFill/>
              <a:miter lim="400000"/>
            </a:ln>
            <a:effectLst/>
          </p:spPr>
        </p:pic>
        <p:sp>
          <p:nvSpPr>
            <p:cNvPr id="462" name="Danny Miller"/>
            <p:cNvSpPr txBox="1"/>
            <p:nvPr/>
          </p:nvSpPr>
          <p:spPr>
            <a:xfrm>
              <a:off x="1944228" y="154864"/>
              <a:ext cx="1938004" cy="15944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500" b="1">
                  <a:solidFill>
                    <a:srgbClr val="447DC8"/>
                  </a:solidFill>
                </a:defRPr>
              </a:lvl1pPr>
            </a:lstStyle>
            <a:p>
              <a:r>
                <a:t>Danny Miller</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2T-CHM13 is the complete sequence of a human genome"/>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defTabSz="825500">
              <a:defRPr sz="5500" b="1">
                <a:solidFill>
                  <a:srgbClr val="000000"/>
                </a:solidFill>
              </a:defRPr>
            </a:pPr>
            <a:r>
              <a:rPr lang="en-US" dirty="0"/>
              <a:t>Assembling a complete Telomere-to-telomere genome</a:t>
            </a:r>
            <a:endParaRPr dirty="0"/>
          </a:p>
        </p:txBody>
      </p:sp>
      <p:sp>
        <p:nvSpPr>
          <p:cNvPr id="177" name="Nurk*, Koren*, Rhie*, Rautiainen*, et al., 2022, Science. The complete sequence of a human genome."/>
          <p:cNvSpPr txBox="1"/>
          <p:nvPr/>
        </p:nvSpPr>
        <p:spPr>
          <a:xfrm>
            <a:off x="361621" y="12709888"/>
            <a:ext cx="2347064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dirty="0" err="1"/>
              <a:t>Nurk</a:t>
            </a:r>
            <a:r>
              <a:rPr dirty="0"/>
              <a:t>*, </a:t>
            </a:r>
            <a:r>
              <a:rPr dirty="0" err="1"/>
              <a:t>Koren</a:t>
            </a:r>
            <a:r>
              <a:rPr dirty="0"/>
              <a:t>*, </a:t>
            </a:r>
            <a:r>
              <a:rPr dirty="0" err="1"/>
              <a:t>Rhie</a:t>
            </a:r>
            <a:r>
              <a:rPr dirty="0"/>
              <a:t>*, </a:t>
            </a:r>
            <a:r>
              <a:rPr dirty="0" err="1"/>
              <a:t>Rautiainen</a:t>
            </a:r>
            <a:r>
              <a:rPr dirty="0"/>
              <a:t>*, </a:t>
            </a:r>
            <a:r>
              <a:rPr i="1" dirty="0"/>
              <a:t>et al</a:t>
            </a:r>
            <a:r>
              <a:rPr dirty="0"/>
              <a:t>., 2022, </a:t>
            </a:r>
            <a:r>
              <a:rPr i="1" dirty="0"/>
              <a:t>Science</a:t>
            </a:r>
            <a:r>
              <a:rPr dirty="0"/>
              <a:t>. The complete sequence of a human genome.</a:t>
            </a:r>
          </a:p>
        </p:txBody>
      </p:sp>
      <p:pic>
        <p:nvPicPr>
          <p:cNvPr id="3" name="Picture 2">
            <a:extLst>
              <a:ext uri="{FF2B5EF4-FFF2-40B4-BE49-F238E27FC236}">
                <a16:creationId xmlns:a16="http://schemas.microsoft.com/office/drawing/2014/main" id="{1207AFF0-8F24-46E9-B514-4E2BE044CF37}"/>
              </a:ext>
            </a:extLst>
          </p:cNvPr>
          <p:cNvPicPr>
            <a:picLocks noChangeAspect="1"/>
          </p:cNvPicPr>
          <p:nvPr/>
        </p:nvPicPr>
        <p:blipFill>
          <a:blip r:embed="rId3"/>
          <a:stretch>
            <a:fillRect/>
          </a:stretch>
        </p:blipFill>
        <p:spPr>
          <a:xfrm>
            <a:off x="1191490" y="2050489"/>
            <a:ext cx="11720948" cy="10403224"/>
          </a:xfrm>
          <a:prstGeom prst="rect">
            <a:avLst/>
          </a:prstGeom>
        </p:spPr>
      </p:pic>
      <p:sp>
        <p:nvSpPr>
          <p:cNvPr id="4" name="Text Placeholder 3">
            <a:extLst>
              <a:ext uri="{FF2B5EF4-FFF2-40B4-BE49-F238E27FC236}">
                <a16:creationId xmlns:a16="http://schemas.microsoft.com/office/drawing/2014/main" id="{62D39E55-5BC7-7857-21FF-035365FC6B35}"/>
              </a:ext>
            </a:extLst>
          </p:cNvPr>
          <p:cNvSpPr txBox="1">
            <a:spLocks/>
          </p:cNvSpPr>
          <p:nvPr/>
        </p:nvSpPr>
        <p:spPr>
          <a:xfrm>
            <a:off x="13605164" y="2242280"/>
            <a:ext cx="9722463" cy="10545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US" sz="4500" dirty="0"/>
              <a:t>Begin with highly accurate PacBio HiFi reads</a:t>
            </a:r>
          </a:p>
          <a:p>
            <a:pPr hangingPunct="1"/>
            <a:r>
              <a:rPr lang="en-US" sz="4500" dirty="0"/>
              <a:t>Using these, build high-resolution assembly string graph</a:t>
            </a:r>
          </a:p>
          <a:p>
            <a:pPr hangingPunct="1"/>
            <a:r>
              <a:rPr lang="en-US" sz="4500" dirty="0"/>
              <a:t>Most chromosome assemblies are nearly linear</a:t>
            </a:r>
          </a:p>
        </p:txBody>
      </p:sp>
    </p:spTree>
    <p:extLst>
      <p:ext uri="{BB962C8B-B14F-4D97-AF65-F5344CB8AC3E}">
        <p14:creationId xmlns:p14="http://schemas.microsoft.com/office/powerpoint/2010/main" val="7687529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2T-CHM13 is the complete sequence of a human genome"/>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defTabSz="825500">
              <a:defRPr sz="5500" b="1">
                <a:solidFill>
                  <a:srgbClr val="000000"/>
                </a:solidFill>
              </a:defRPr>
            </a:pPr>
            <a:r>
              <a:rPr lang="en-US" dirty="0"/>
              <a:t>Assembling a complete Telomere-to-telomere genome</a:t>
            </a:r>
            <a:endParaRPr dirty="0"/>
          </a:p>
        </p:txBody>
      </p:sp>
      <p:sp>
        <p:nvSpPr>
          <p:cNvPr id="177" name="Nurk*, Koren*, Rhie*, Rautiainen*, et al., 2022, Science. The complete sequence of a human genome."/>
          <p:cNvSpPr txBox="1"/>
          <p:nvPr/>
        </p:nvSpPr>
        <p:spPr>
          <a:xfrm>
            <a:off x="361621" y="12709888"/>
            <a:ext cx="2347064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rPr dirty="0" err="1"/>
              <a:t>Nurk</a:t>
            </a:r>
            <a:r>
              <a:rPr dirty="0"/>
              <a:t>*, </a:t>
            </a:r>
            <a:r>
              <a:rPr dirty="0" err="1"/>
              <a:t>Koren</a:t>
            </a:r>
            <a:r>
              <a:rPr dirty="0"/>
              <a:t>*, </a:t>
            </a:r>
            <a:r>
              <a:rPr dirty="0" err="1"/>
              <a:t>Rhie</a:t>
            </a:r>
            <a:r>
              <a:rPr dirty="0"/>
              <a:t>*, </a:t>
            </a:r>
            <a:r>
              <a:rPr dirty="0" err="1"/>
              <a:t>Rautiainen</a:t>
            </a:r>
            <a:r>
              <a:rPr dirty="0"/>
              <a:t>*, </a:t>
            </a:r>
            <a:r>
              <a:rPr i="1" dirty="0"/>
              <a:t>et al</a:t>
            </a:r>
            <a:r>
              <a:rPr dirty="0"/>
              <a:t>., 2022, </a:t>
            </a:r>
            <a:r>
              <a:rPr i="1" dirty="0"/>
              <a:t>Science</a:t>
            </a:r>
            <a:r>
              <a:rPr dirty="0"/>
              <a:t>. The complete sequence of a human genome.</a:t>
            </a:r>
          </a:p>
        </p:txBody>
      </p:sp>
      <p:pic>
        <p:nvPicPr>
          <p:cNvPr id="3" name="Picture 2">
            <a:extLst>
              <a:ext uri="{FF2B5EF4-FFF2-40B4-BE49-F238E27FC236}">
                <a16:creationId xmlns:a16="http://schemas.microsoft.com/office/drawing/2014/main" id="{1207AFF0-8F24-46E9-B514-4E2BE044CF37}"/>
              </a:ext>
            </a:extLst>
          </p:cNvPr>
          <p:cNvPicPr>
            <a:picLocks noChangeAspect="1"/>
          </p:cNvPicPr>
          <p:nvPr/>
        </p:nvPicPr>
        <p:blipFill>
          <a:blip r:embed="rId3"/>
          <a:stretch>
            <a:fillRect/>
          </a:stretch>
        </p:blipFill>
        <p:spPr>
          <a:xfrm>
            <a:off x="1191490" y="2050489"/>
            <a:ext cx="11720948" cy="10403224"/>
          </a:xfrm>
          <a:prstGeom prst="rect">
            <a:avLst/>
          </a:prstGeom>
        </p:spPr>
      </p:pic>
      <p:sp>
        <p:nvSpPr>
          <p:cNvPr id="4" name="Text Placeholder 3">
            <a:extLst>
              <a:ext uri="{FF2B5EF4-FFF2-40B4-BE49-F238E27FC236}">
                <a16:creationId xmlns:a16="http://schemas.microsoft.com/office/drawing/2014/main" id="{62D39E55-5BC7-7857-21FF-035365FC6B35}"/>
              </a:ext>
            </a:extLst>
          </p:cNvPr>
          <p:cNvSpPr txBox="1">
            <a:spLocks/>
          </p:cNvSpPr>
          <p:nvPr/>
        </p:nvSpPr>
        <p:spPr>
          <a:xfrm>
            <a:off x="13605164" y="2242280"/>
            <a:ext cx="9722463" cy="10545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US" sz="4500" dirty="0"/>
              <a:t>Begin with highly accurate PacBio HiFi reads</a:t>
            </a:r>
          </a:p>
          <a:p>
            <a:pPr hangingPunct="1"/>
            <a:r>
              <a:rPr lang="en-US" sz="4500" dirty="0"/>
              <a:t>Using these, build high-resolution assembly string graph</a:t>
            </a:r>
          </a:p>
          <a:p>
            <a:pPr hangingPunct="1"/>
            <a:r>
              <a:rPr lang="en-US" sz="4500" dirty="0"/>
              <a:t>Most chromosome assemblies are nearly linear</a:t>
            </a:r>
          </a:p>
          <a:p>
            <a:pPr hangingPunct="1"/>
            <a:r>
              <a:rPr lang="en-US" sz="4500" dirty="0"/>
              <a:t>Ultralong ONT reads + read coverage used to resolve loops in the string graph</a:t>
            </a:r>
          </a:p>
        </p:txBody>
      </p:sp>
    </p:spTree>
    <p:extLst>
      <p:ext uri="{BB962C8B-B14F-4D97-AF65-F5344CB8AC3E}">
        <p14:creationId xmlns:p14="http://schemas.microsoft.com/office/powerpoint/2010/main" val="116778708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he Telomere-to-Telomere (T2T) Consortium used long-read sequencing to create the T2T-CHM13 assembly…"/>
          <p:cNvSpPr txBox="1"/>
          <p:nvPr/>
        </p:nvSpPr>
        <p:spPr>
          <a:xfrm>
            <a:off x="1562749" y="2410208"/>
            <a:ext cx="10070969" cy="7296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marL="571500" indent="-571500" algn="l">
              <a:spcBef>
                <a:spcPts val="2500"/>
              </a:spcBef>
              <a:buSzPct val="123000"/>
              <a:buChar char="•"/>
              <a:defRPr sz="4500">
                <a:solidFill>
                  <a:srgbClr val="000000"/>
                </a:solidFill>
              </a:defRPr>
            </a:pPr>
            <a:r>
              <a:rPr dirty="0"/>
              <a:t>CHM13v1.1 genome size is 3.</a:t>
            </a:r>
            <a:r>
              <a:rPr lang="en-US" dirty="0"/>
              <a:t>055 </a:t>
            </a:r>
            <a:r>
              <a:rPr dirty="0" err="1"/>
              <a:t>Gbp</a:t>
            </a:r>
            <a:r>
              <a:rPr dirty="0"/>
              <a:t>, with zero Ns</a:t>
            </a:r>
          </a:p>
          <a:p>
            <a:pPr marL="571500" indent="-571500" algn="l">
              <a:spcBef>
                <a:spcPts val="2500"/>
              </a:spcBef>
              <a:buSzPct val="123000"/>
              <a:buChar char="•"/>
              <a:defRPr sz="4500">
                <a:solidFill>
                  <a:srgbClr val="000000"/>
                </a:solidFill>
              </a:defRPr>
            </a:pPr>
            <a:r>
              <a:rPr dirty="0"/>
              <a:t>Every chromosome is telomere-to-telomere, quality estimated &gt;Q70</a:t>
            </a:r>
          </a:p>
          <a:p>
            <a:pPr marL="571500" indent="-571500" algn="l">
              <a:spcBef>
                <a:spcPts val="2500"/>
              </a:spcBef>
              <a:buSzPct val="123000"/>
              <a:buChar char="•"/>
              <a:defRPr sz="4500">
                <a:solidFill>
                  <a:srgbClr val="000000"/>
                </a:solidFill>
              </a:defRPr>
            </a:pPr>
            <a:r>
              <a:rPr dirty="0"/>
              <a:t>~200 </a:t>
            </a:r>
            <a:r>
              <a:rPr dirty="0" err="1"/>
              <a:t>Mbp</a:t>
            </a:r>
            <a:r>
              <a:rPr dirty="0"/>
              <a:t> (3–6%) of new sequence vs. GRCh38, fixes thousands of errors</a:t>
            </a:r>
            <a:endParaRPr lang="en-US" dirty="0"/>
          </a:p>
          <a:p>
            <a:pPr marL="571500" indent="-571500" algn="l">
              <a:spcBef>
                <a:spcPts val="2500"/>
              </a:spcBef>
              <a:buSzPct val="123000"/>
              <a:buChar char="•"/>
              <a:defRPr sz="4500">
                <a:solidFill>
                  <a:srgbClr val="000000"/>
                </a:solidFill>
              </a:defRPr>
            </a:pPr>
            <a:r>
              <a:rPr lang="en-US" dirty="0"/>
              <a:t>140 new putative protein-coding genes</a:t>
            </a:r>
          </a:p>
        </p:txBody>
      </p:sp>
      <p:sp>
        <p:nvSpPr>
          <p:cNvPr id="176" name="T2T-CHM13 is the complete sequence of a human genome"/>
          <p:cNvSpPr txBox="1"/>
          <p:nvPr/>
        </p:nvSpPr>
        <p:spPr>
          <a:xfrm>
            <a:off x="1" y="718701"/>
            <a:ext cx="24383999" cy="1075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defTabSz="825500">
              <a:defRPr sz="5500" b="1">
                <a:solidFill>
                  <a:srgbClr val="000000"/>
                </a:solidFill>
              </a:defRPr>
            </a:pPr>
            <a:r>
              <a:rPr dirty="0"/>
              <a:t>T2T-CHM13 is the </a:t>
            </a:r>
            <a:r>
              <a:rPr i="1" dirty="0"/>
              <a:t>complete</a:t>
            </a:r>
            <a:r>
              <a:rPr dirty="0"/>
              <a:t> sequence of a human genome</a:t>
            </a:r>
          </a:p>
        </p:txBody>
      </p:sp>
      <p:sp>
        <p:nvSpPr>
          <p:cNvPr id="177" name="Nurk*, Koren*, Rhie*, Rautiainen*, et al., 2022, Science. The complete sequence of a human genome."/>
          <p:cNvSpPr txBox="1"/>
          <p:nvPr/>
        </p:nvSpPr>
        <p:spPr>
          <a:xfrm>
            <a:off x="361621" y="12709888"/>
            <a:ext cx="23470643"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defRPr sz="2500" b="1">
                <a:solidFill>
                  <a:srgbClr val="0C0396"/>
                </a:solidFill>
                <a:latin typeface="Verdana"/>
                <a:ea typeface="Verdana"/>
                <a:cs typeface="Verdana"/>
                <a:sym typeface="Verdana"/>
              </a:defRPr>
            </a:pPr>
            <a:r>
              <a:t>Nurk*, Koren*, Rhie*, Rautiainen*, </a:t>
            </a:r>
            <a:r>
              <a:rPr i="1"/>
              <a:t>et al</a:t>
            </a:r>
            <a:r>
              <a:t>., 2022, </a:t>
            </a:r>
            <a:r>
              <a:rPr i="1"/>
              <a:t>Science</a:t>
            </a:r>
            <a:r>
              <a:t>. The complete sequence of a human genome.</a:t>
            </a:r>
          </a:p>
        </p:txBody>
      </p:sp>
      <p:pic>
        <p:nvPicPr>
          <p:cNvPr id="178" name="cover.pdf" descr="cover.pdf"/>
          <p:cNvPicPr>
            <a:picLocks/>
          </p:cNvPicPr>
          <p:nvPr/>
        </p:nvPicPr>
        <p:blipFill>
          <a:blip r:embed="rId3"/>
          <a:stretch>
            <a:fillRect/>
          </a:stretch>
        </p:blipFill>
        <p:spPr>
          <a:xfrm>
            <a:off x="12324556" y="2416958"/>
            <a:ext cx="10905127" cy="9873486"/>
          </a:xfrm>
          <a:prstGeom prst="rect">
            <a:avLst/>
          </a:prstGeom>
          <a:ln w="12700">
            <a:miter lim="400000"/>
          </a:ln>
        </p:spPr>
      </p:pic>
      <p:grpSp>
        <p:nvGrpSpPr>
          <p:cNvPr id="182" name="Group"/>
          <p:cNvGrpSpPr/>
          <p:nvPr/>
        </p:nvGrpSpPr>
        <p:grpSpPr>
          <a:xfrm>
            <a:off x="13176555" y="9459676"/>
            <a:ext cx="3562905" cy="1582413"/>
            <a:chOff x="0" y="0"/>
            <a:chExt cx="3562904" cy="1582411"/>
          </a:xfrm>
        </p:grpSpPr>
        <p:sp>
          <p:nvSpPr>
            <p:cNvPr id="179" name="Rounded Rectangle"/>
            <p:cNvSpPr/>
            <p:nvPr/>
          </p:nvSpPr>
          <p:spPr>
            <a:xfrm>
              <a:off x="0" y="0"/>
              <a:ext cx="3556555" cy="1582412"/>
            </a:xfrm>
            <a:prstGeom prst="roundRect">
              <a:avLst>
                <a:gd name="adj" fmla="val 23208"/>
              </a:avLst>
            </a:prstGeom>
            <a:solidFill>
              <a:srgbClr val="FEFDFF"/>
            </a:solidFill>
            <a:ln w="12700" cap="flat">
              <a:solidFill>
                <a:srgbClr val="929292"/>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Square"/>
            <p:cNvSpPr/>
            <p:nvPr/>
          </p:nvSpPr>
          <p:spPr>
            <a:xfrm>
              <a:off x="436795" y="420472"/>
              <a:ext cx="741468" cy="741468"/>
            </a:xfrm>
            <a:prstGeom prst="rect">
              <a:avLst/>
            </a:prstGeom>
            <a:solidFill>
              <a:srgbClr val="D35847"/>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not in GRCh38"/>
            <p:cNvSpPr/>
            <p:nvPr/>
          </p:nvSpPr>
          <p:spPr>
            <a:xfrm>
              <a:off x="1365811" y="791205"/>
              <a:ext cx="21970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3500">
                  <a:solidFill>
                    <a:srgbClr val="000000"/>
                  </a:solidFill>
                </a:defRPr>
              </a:lvl1pPr>
            </a:lstStyle>
            <a:p>
              <a:r>
                <a:t>not in GRCh38</a:t>
              </a:r>
            </a:p>
          </p:txBody>
        </p:sp>
      </p:gr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4181</TotalTime>
  <Words>5438</Words>
  <Application>Microsoft Office PowerPoint</Application>
  <PresentationFormat>Custom</PresentationFormat>
  <Paragraphs>501</Paragraphs>
  <Slides>66</Slides>
  <Notes>60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Courier New</vt:lpstr>
      <vt:lpstr>Helvetica Neue</vt:lpstr>
      <vt:lpstr>Helvetica Neue Medium</vt:lpstr>
      <vt:lpstr>PT Serif</vt:lpstr>
      <vt:lpstr>Verdana</vt:lpstr>
      <vt:lpstr>21_BasicWhite</vt:lpstr>
      <vt:lpstr>The T2T Genome and applications to variant calling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complete reference genome improves analysis of human genetic variation</dc:title>
  <dc:creator>Dylan Taylor</dc:creator>
  <cp:lastModifiedBy>Dylan Taylor</cp:lastModifiedBy>
  <cp:revision>22</cp:revision>
  <dcterms:modified xsi:type="dcterms:W3CDTF">2022-11-18T19:51:50Z</dcterms:modified>
</cp:coreProperties>
</file>